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notesSlides/notesSlide4.xml" ContentType="application/vnd.openxmlformats-officedocument.presentationml.notesSlide+xml"/>
  <Override PartName="/ppt/theme/themeOverride8.xml" ContentType="application/vnd.openxmlformats-officedocument.themeOverride+xml"/>
  <Override PartName="/ppt/notesSlides/notesSlide5.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notesSlides/notesSlide6.xml" ContentType="application/vnd.openxmlformats-officedocument.presentationml.notesSlide+xml"/>
  <Override PartName="/ppt/theme/themeOverride11.xml" ContentType="application/vnd.openxmlformats-officedocument.themeOverride+xml"/>
  <Override PartName="/ppt/notesSlides/notesSlide7.xml" ContentType="application/vnd.openxmlformats-officedocument.presentationml.notesSlide+xml"/>
  <Override PartName="/ppt/theme/themeOverride12.xml" ContentType="application/vnd.openxmlformats-officedocument.themeOverride+xml"/>
  <Override PartName="/ppt/notesSlides/notesSlide8.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notesSlides/notesSlide9.xml" ContentType="application/vnd.openxmlformats-officedocument.presentationml.notesSlide+xml"/>
  <Override PartName="/ppt/theme/themeOverride25.xml" ContentType="application/vnd.openxmlformats-officedocument.themeOverride+xml"/>
  <Override PartName="/ppt/notesSlides/notesSlide10.xml" ContentType="application/vnd.openxmlformats-officedocument.presentationml.notesSlide+xml"/>
  <Override PartName="/ppt/theme/themeOverride26.xml" ContentType="application/vnd.openxmlformats-officedocument.themeOverride+xml"/>
  <Override PartName="/ppt/notesSlides/notesSlide11.xml" ContentType="application/vnd.openxmlformats-officedocument.presentationml.notesSlide+xml"/>
  <Override PartName="/ppt/theme/themeOverride27.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notesSlides/notesSlide12.xml" ContentType="application/vnd.openxmlformats-officedocument.presentationml.notesSl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notesSlides/notesSlide13.xml" ContentType="application/vnd.openxmlformats-officedocument.presentationml.notesSl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notesSlides/notesSlide14.xml" ContentType="application/vnd.openxmlformats-officedocument.presentationml.notesSlide+xml"/>
  <Override PartName="/ppt/theme/themeOverride46.xml" ContentType="application/vnd.openxmlformats-officedocument.themeOverride+xml"/>
  <Override PartName="/ppt/theme/themeOverride47.xml" ContentType="application/vnd.openxmlformats-officedocument.themeOverride+xml"/>
  <Override PartName="/ppt/notesSlides/notesSlide15.xml" ContentType="application/vnd.openxmlformats-officedocument.presentationml.notesSl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notesSlides/notesSlide16.xml" ContentType="application/vnd.openxmlformats-officedocument.presentationml.notesSl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notesSlides/notesSlide17.xml" ContentType="application/vnd.openxmlformats-officedocument.presentationml.notesSl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notesSlides/notesSlide18.xml" ContentType="application/vnd.openxmlformats-officedocument.presentationml.notesSlide+xml"/>
  <Override PartName="/ppt/theme/themeOverride63.xml" ContentType="application/vnd.openxmlformats-officedocument.themeOverride+xml"/>
  <Override PartName="/ppt/notesSlides/notesSlide19.xml" ContentType="application/vnd.openxmlformats-officedocument.presentationml.notesSl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notesSlides/notesSlide20.xml" ContentType="application/vnd.openxmlformats-officedocument.presentationml.notesSlide+xml"/>
  <Override PartName="/ppt/theme/themeOverride68.xml" ContentType="application/vnd.openxmlformats-officedocument.themeOverride+xml"/>
  <Override PartName="/ppt/notesSlides/notesSlide21.xml" ContentType="application/vnd.openxmlformats-officedocument.presentationml.notesSlide+xml"/>
  <Override PartName="/ppt/theme/themeOverride69.xml" ContentType="application/vnd.openxmlformats-officedocument.themeOverride+xml"/>
  <Override PartName="/ppt/theme/themeOverride70.xml" ContentType="application/vnd.openxmlformats-officedocument.themeOverride+xml"/>
  <Override PartName="/ppt/notesSlides/notesSlide22.xml" ContentType="application/vnd.openxmlformats-officedocument.presentationml.notesSlide+xml"/>
  <Override PartName="/ppt/theme/themeOverride71.xml" ContentType="application/vnd.openxmlformats-officedocument.themeOverride+xml"/>
  <Override PartName="/ppt/notesSlides/notesSlide23.xml" ContentType="application/vnd.openxmlformats-officedocument.presentationml.notesSlide+xml"/>
  <Override PartName="/ppt/theme/themeOverride72.xml" ContentType="application/vnd.openxmlformats-officedocument.themeOverride+xml"/>
  <Override PartName="/ppt/theme/themeOverride73.xml" ContentType="application/vnd.openxmlformats-officedocument.themeOverr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74.xml" ContentType="application/vnd.openxmlformats-officedocument.themeOverride+xml"/>
  <Override PartName="/ppt/theme/themeOverride75.xml" ContentType="application/vnd.openxmlformats-officedocument.themeOverride+xml"/>
  <Override PartName="/ppt/notesSlides/notesSlide25.xml" ContentType="application/vnd.openxmlformats-officedocument.presentationml.notesSlide+xml"/>
  <Override PartName="/ppt/theme/themeOverride76.xml" ContentType="application/vnd.openxmlformats-officedocument.themeOverride+xml"/>
  <Override PartName="/ppt/notesSlides/notesSlide26.xml" ContentType="application/vnd.openxmlformats-officedocument.presentationml.notesSlide+xml"/>
  <Override PartName="/ppt/theme/themeOverride77.xml" ContentType="application/vnd.openxmlformats-officedocument.themeOverride+xml"/>
  <Override PartName="/ppt/notesSlides/notesSlide27.xml" ContentType="application/vnd.openxmlformats-officedocument.presentationml.notesSlide+xml"/>
  <Override PartName="/ppt/theme/themeOverride7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80"/>
  </p:notesMasterIdLst>
  <p:handoutMasterIdLst>
    <p:handoutMasterId r:id="rId81"/>
  </p:handoutMasterIdLst>
  <p:sldIdLst>
    <p:sldId id="256" r:id="rId2"/>
    <p:sldId id="264" r:id="rId3"/>
    <p:sldId id="258" r:id="rId4"/>
    <p:sldId id="363" r:id="rId5"/>
    <p:sldId id="364" r:id="rId6"/>
    <p:sldId id="365" r:id="rId7"/>
    <p:sldId id="366" r:id="rId8"/>
    <p:sldId id="259" r:id="rId9"/>
    <p:sldId id="360" r:id="rId10"/>
    <p:sldId id="306" r:id="rId11"/>
    <p:sldId id="307" r:id="rId12"/>
    <p:sldId id="308" r:id="rId13"/>
    <p:sldId id="309" r:id="rId14"/>
    <p:sldId id="310" r:id="rId15"/>
    <p:sldId id="311" r:id="rId16"/>
    <p:sldId id="312" r:id="rId17"/>
    <p:sldId id="314" r:id="rId18"/>
    <p:sldId id="315" r:id="rId19"/>
    <p:sldId id="316" r:id="rId20"/>
    <p:sldId id="317" r:id="rId21"/>
    <p:sldId id="318" r:id="rId22"/>
    <p:sldId id="319" r:id="rId23"/>
    <p:sldId id="288" r:id="rId24"/>
    <p:sldId id="260" r:id="rId25"/>
    <p:sldId id="294" r:id="rId26"/>
    <p:sldId id="285" r:id="rId27"/>
    <p:sldId id="287" r:id="rId28"/>
    <p:sldId id="261" r:id="rId29"/>
    <p:sldId id="290" r:id="rId30"/>
    <p:sldId id="361" r:id="rId31"/>
    <p:sldId id="301" r:id="rId32"/>
    <p:sldId id="302" r:id="rId33"/>
    <p:sldId id="283" r:id="rId34"/>
    <p:sldId id="262" r:id="rId35"/>
    <p:sldId id="263" r:id="rId36"/>
    <p:sldId id="299" r:id="rId37"/>
    <p:sldId id="272" r:id="rId38"/>
    <p:sldId id="281" r:id="rId39"/>
    <p:sldId id="278" r:id="rId40"/>
    <p:sldId id="279" r:id="rId41"/>
    <p:sldId id="280" r:id="rId42"/>
    <p:sldId id="269" r:id="rId43"/>
    <p:sldId id="292" r:id="rId44"/>
    <p:sldId id="271" r:id="rId45"/>
    <p:sldId id="298" r:id="rId46"/>
    <p:sldId id="267" r:id="rId47"/>
    <p:sldId id="276" r:id="rId48"/>
    <p:sldId id="277" r:id="rId49"/>
    <p:sldId id="274" r:id="rId50"/>
    <p:sldId id="268" r:id="rId51"/>
    <p:sldId id="282" r:id="rId52"/>
    <p:sldId id="284" r:id="rId53"/>
    <p:sldId id="326" r:id="rId54"/>
    <p:sldId id="332" r:id="rId55"/>
    <p:sldId id="333" r:id="rId56"/>
    <p:sldId id="334" r:id="rId57"/>
    <p:sldId id="323" r:id="rId58"/>
    <p:sldId id="340" r:id="rId59"/>
    <p:sldId id="335" r:id="rId60"/>
    <p:sldId id="336" r:id="rId61"/>
    <p:sldId id="325" r:id="rId62"/>
    <p:sldId id="337" r:id="rId63"/>
    <p:sldId id="338" r:id="rId64"/>
    <p:sldId id="339" r:id="rId65"/>
    <p:sldId id="342" r:id="rId66"/>
    <p:sldId id="343" r:id="rId67"/>
    <p:sldId id="344" r:id="rId68"/>
    <p:sldId id="345" r:id="rId69"/>
    <p:sldId id="362" r:id="rId70"/>
    <p:sldId id="346" r:id="rId71"/>
    <p:sldId id="347" r:id="rId72"/>
    <p:sldId id="348" r:id="rId73"/>
    <p:sldId id="349" r:id="rId74"/>
    <p:sldId id="356" r:id="rId75"/>
    <p:sldId id="358" r:id="rId76"/>
    <p:sldId id="357" r:id="rId77"/>
    <p:sldId id="359" r:id="rId78"/>
    <p:sldId id="313"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v Shalelashvili" initials="ES" lastIdx="1" clrIdx="0">
    <p:extLst>
      <p:ext uri="{19B8F6BF-5375-455C-9EA6-DF929625EA0E}">
        <p15:presenceInfo xmlns:p15="http://schemas.microsoft.com/office/powerpoint/2012/main" userId="9f1cf27ad0ce51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1263" autoAdjust="0"/>
  </p:normalViewPr>
  <p:slideViewPr>
    <p:cSldViewPr snapToGrid="0">
      <p:cViewPr varScale="1">
        <p:scale>
          <a:sx n="114" d="100"/>
          <a:sy n="114" d="100"/>
        </p:scale>
        <p:origin x="57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0BFAF-4AEF-470E-8732-03B0D7AEFC09}" type="doc">
      <dgm:prSet loTypeId="urn:microsoft.com/office/officeart/2005/8/layout/process4" loCatId="list" qsTypeId="urn:microsoft.com/office/officeart/2005/8/quickstyle/simple1" qsCatId="simple" csTypeId="urn:microsoft.com/office/officeart/2005/8/colors/accent5_2" csCatId="accent5" phldr="1"/>
      <dgm:spPr/>
      <dgm:t>
        <a:bodyPr/>
        <a:lstStyle/>
        <a:p>
          <a:pPr rtl="1"/>
          <a:endParaRPr lang="he-IL"/>
        </a:p>
      </dgm:t>
    </dgm:pt>
    <dgm:pt modelId="{67DD8E82-D535-4E28-B326-8BC1A3050858}">
      <dgm:prSet phldrT="[Text]" custT="1"/>
      <dgm:spPr/>
      <dgm:t>
        <a:bodyPr/>
        <a:lstStyle/>
        <a:p>
          <a:pPr rtl="0"/>
          <a:r>
            <a:rPr lang="en-US" sz="2400" dirty="0"/>
            <a:t>Preparations</a:t>
          </a:r>
          <a:endParaRPr lang="he-IL" sz="1400" dirty="0"/>
        </a:p>
      </dgm:t>
    </dgm:pt>
    <dgm:pt modelId="{4910FCDC-3889-496D-9CEF-8BB4897F438B}" type="parTrans" cxnId="{C95E2DCA-FD2F-4D05-802A-BD9B4B3A8AA6}">
      <dgm:prSet/>
      <dgm:spPr/>
      <dgm:t>
        <a:bodyPr/>
        <a:lstStyle/>
        <a:p>
          <a:pPr rtl="0"/>
          <a:endParaRPr lang="he-IL"/>
        </a:p>
      </dgm:t>
    </dgm:pt>
    <dgm:pt modelId="{08F85689-A44E-4E83-A9F3-100EE9B67F2F}" type="sibTrans" cxnId="{C95E2DCA-FD2F-4D05-802A-BD9B4B3A8AA6}">
      <dgm:prSet/>
      <dgm:spPr/>
      <dgm:t>
        <a:bodyPr/>
        <a:lstStyle/>
        <a:p>
          <a:pPr rtl="0"/>
          <a:endParaRPr lang="he-IL"/>
        </a:p>
      </dgm:t>
    </dgm:pt>
    <dgm:pt modelId="{DCB0B482-BEFA-414C-8FF9-940ACAFFC3D9}">
      <dgm:prSet phldrT="[Text]"/>
      <dgm:spPr/>
      <dgm:t>
        <a:bodyPr/>
        <a:lstStyle/>
        <a:p>
          <a:pPr rtl="0"/>
          <a:r>
            <a:rPr lang="en-US" dirty="0"/>
            <a:t>1. Define agents and implement by abstract classes</a:t>
          </a:r>
          <a:endParaRPr lang="he-IL" dirty="0"/>
        </a:p>
      </dgm:t>
    </dgm:pt>
    <dgm:pt modelId="{5EEC18FB-3926-4069-9C9E-B31C64DB5F42}" type="parTrans" cxnId="{4568C4D0-1590-4F88-8BF0-225B9B9CD72A}">
      <dgm:prSet/>
      <dgm:spPr/>
      <dgm:t>
        <a:bodyPr/>
        <a:lstStyle/>
        <a:p>
          <a:pPr rtl="0"/>
          <a:endParaRPr lang="he-IL"/>
        </a:p>
      </dgm:t>
    </dgm:pt>
    <dgm:pt modelId="{8D6959BC-ADBA-46E4-99F3-ECA53F337699}" type="sibTrans" cxnId="{4568C4D0-1590-4F88-8BF0-225B9B9CD72A}">
      <dgm:prSet/>
      <dgm:spPr/>
      <dgm:t>
        <a:bodyPr/>
        <a:lstStyle/>
        <a:p>
          <a:pPr rtl="0"/>
          <a:endParaRPr lang="he-IL"/>
        </a:p>
      </dgm:t>
    </dgm:pt>
    <dgm:pt modelId="{3E0D2976-B363-4FCA-A4F7-DFC8C8E26623}">
      <dgm:prSet phldrT="[Text]"/>
      <dgm:spPr/>
      <dgm:t>
        <a:bodyPr/>
        <a:lstStyle/>
        <a:p>
          <a:pPr rtl="0"/>
          <a:r>
            <a:rPr lang="en-US" dirty="0"/>
            <a:t>2. Add configuration of agents and environment</a:t>
          </a:r>
          <a:endParaRPr lang="he-IL" dirty="0"/>
        </a:p>
      </dgm:t>
    </dgm:pt>
    <dgm:pt modelId="{ED738FFF-7BA3-4482-B6AD-6850C21DF6A7}" type="parTrans" cxnId="{E088494D-2934-492C-B4D1-08FF8765602C}">
      <dgm:prSet/>
      <dgm:spPr/>
      <dgm:t>
        <a:bodyPr/>
        <a:lstStyle/>
        <a:p>
          <a:pPr rtl="0"/>
          <a:endParaRPr lang="he-IL"/>
        </a:p>
      </dgm:t>
    </dgm:pt>
    <dgm:pt modelId="{92384F98-F7F2-4FB5-843C-29637583437B}" type="sibTrans" cxnId="{E088494D-2934-492C-B4D1-08FF8765602C}">
      <dgm:prSet/>
      <dgm:spPr/>
      <dgm:t>
        <a:bodyPr/>
        <a:lstStyle/>
        <a:p>
          <a:pPr rtl="0"/>
          <a:endParaRPr lang="he-IL"/>
        </a:p>
      </dgm:t>
    </dgm:pt>
    <dgm:pt modelId="{0E607F95-C83C-4D8D-B750-2DE03263D64E}">
      <dgm:prSet phldrT="[Text]" custT="1"/>
      <dgm:spPr/>
      <dgm:t>
        <a:bodyPr/>
        <a:lstStyle/>
        <a:p>
          <a:pPr rtl="0"/>
          <a:r>
            <a:rPr lang="en-US" sz="2400" dirty="0"/>
            <a:t>Main Process</a:t>
          </a:r>
          <a:endParaRPr lang="he-IL" sz="2400" dirty="0"/>
        </a:p>
      </dgm:t>
    </dgm:pt>
    <dgm:pt modelId="{C5C813A9-28EF-4780-BDA9-690AA518C5AE}" type="parTrans" cxnId="{FECA9CD5-91E6-42FB-95B3-40E19CD5BFAB}">
      <dgm:prSet/>
      <dgm:spPr/>
      <dgm:t>
        <a:bodyPr/>
        <a:lstStyle/>
        <a:p>
          <a:pPr rtl="0"/>
          <a:endParaRPr lang="he-IL"/>
        </a:p>
      </dgm:t>
    </dgm:pt>
    <dgm:pt modelId="{6F4F113E-4503-4D2E-97A0-26F8CC532C34}" type="sibTrans" cxnId="{FECA9CD5-91E6-42FB-95B3-40E19CD5BFAB}">
      <dgm:prSet/>
      <dgm:spPr/>
      <dgm:t>
        <a:bodyPr/>
        <a:lstStyle/>
        <a:p>
          <a:pPr rtl="0"/>
          <a:endParaRPr lang="he-IL"/>
        </a:p>
      </dgm:t>
    </dgm:pt>
    <dgm:pt modelId="{DA048A1E-51C1-475E-B87F-76A87ABE0282}">
      <dgm:prSet phldrT="[Text]"/>
      <dgm:spPr/>
      <dgm:t>
        <a:bodyPr/>
        <a:lstStyle/>
        <a:p>
          <a:pPr rtl="0"/>
          <a:r>
            <a:rPr lang="en-US" dirty="0"/>
            <a:t>3. Run the game with two agents as light and zombie players</a:t>
          </a:r>
          <a:endParaRPr lang="he-IL" dirty="0"/>
        </a:p>
      </dgm:t>
    </dgm:pt>
    <dgm:pt modelId="{A9909C28-8FCC-47DF-8DB5-19957701C5C5}" type="parTrans" cxnId="{FCDACF6B-A73C-47E2-8702-975B01C5FE0A}">
      <dgm:prSet/>
      <dgm:spPr/>
      <dgm:t>
        <a:bodyPr/>
        <a:lstStyle/>
        <a:p>
          <a:pPr rtl="0"/>
          <a:endParaRPr lang="he-IL"/>
        </a:p>
      </dgm:t>
    </dgm:pt>
    <dgm:pt modelId="{3AC38266-E413-4904-BE53-AB51F1FCEADA}" type="sibTrans" cxnId="{FCDACF6B-A73C-47E2-8702-975B01C5FE0A}">
      <dgm:prSet/>
      <dgm:spPr/>
      <dgm:t>
        <a:bodyPr/>
        <a:lstStyle/>
        <a:p>
          <a:pPr rtl="0"/>
          <a:endParaRPr lang="he-IL"/>
        </a:p>
      </dgm:t>
    </dgm:pt>
    <dgm:pt modelId="{B4914B2A-F905-4039-82BC-6CD7468470EA}" type="pres">
      <dgm:prSet presAssocID="{3610BFAF-4AEF-470E-8732-03B0D7AEFC09}" presName="Name0" presStyleCnt="0">
        <dgm:presLayoutVars>
          <dgm:dir/>
          <dgm:animLvl val="lvl"/>
          <dgm:resizeHandles val="exact"/>
        </dgm:presLayoutVars>
      </dgm:prSet>
      <dgm:spPr/>
    </dgm:pt>
    <dgm:pt modelId="{A594C0C9-E406-4F0C-BE2F-369AD34C2D4D}" type="pres">
      <dgm:prSet presAssocID="{0E607F95-C83C-4D8D-B750-2DE03263D64E}" presName="boxAndChildren" presStyleCnt="0"/>
      <dgm:spPr/>
    </dgm:pt>
    <dgm:pt modelId="{11976AAE-AB73-4C49-8763-56C58DF3A094}" type="pres">
      <dgm:prSet presAssocID="{0E607F95-C83C-4D8D-B750-2DE03263D64E}" presName="parentTextBox" presStyleLbl="node1" presStyleIdx="0" presStyleCnt="2"/>
      <dgm:spPr/>
    </dgm:pt>
    <dgm:pt modelId="{A3920E4B-F825-4A99-88DD-63C87DDFA688}" type="pres">
      <dgm:prSet presAssocID="{0E607F95-C83C-4D8D-B750-2DE03263D64E}" presName="entireBox" presStyleLbl="node1" presStyleIdx="0" presStyleCnt="2"/>
      <dgm:spPr/>
    </dgm:pt>
    <dgm:pt modelId="{8CB3C8E6-2E40-4B69-BBE4-EFA34896277F}" type="pres">
      <dgm:prSet presAssocID="{0E607F95-C83C-4D8D-B750-2DE03263D64E}" presName="descendantBox" presStyleCnt="0"/>
      <dgm:spPr/>
    </dgm:pt>
    <dgm:pt modelId="{45B7B1AC-7E37-46F4-9F82-AADB07186268}" type="pres">
      <dgm:prSet presAssocID="{DA048A1E-51C1-475E-B87F-76A87ABE0282}" presName="childTextBox" presStyleLbl="fgAccFollowNode1" presStyleIdx="0" presStyleCnt="3">
        <dgm:presLayoutVars>
          <dgm:bulletEnabled val="1"/>
        </dgm:presLayoutVars>
      </dgm:prSet>
      <dgm:spPr/>
    </dgm:pt>
    <dgm:pt modelId="{6CED5658-0C4C-46E6-8158-EC1CD2BA9F2F}" type="pres">
      <dgm:prSet presAssocID="{08F85689-A44E-4E83-A9F3-100EE9B67F2F}" presName="sp" presStyleCnt="0"/>
      <dgm:spPr/>
    </dgm:pt>
    <dgm:pt modelId="{BFDF0FCE-23A0-4828-BA39-24DE5A9BBD2D}" type="pres">
      <dgm:prSet presAssocID="{67DD8E82-D535-4E28-B326-8BC1A3050858}" presName="arrowAndChildren" presStyleCnt="0"/>
      <dgm:spPr/>
    </dgm:pt>
    <dgm:pt modelId="{6FE01C26-A5BD-4A0E-A1BA-1EDF398B1905}" type="pres">
      <dgm:prSet presAssocID="{67DD8E82-D535-4E28-B326-8BC1A3050858}" presName="parentTextArrow" presStyleLbl="node1" presStyleIdx="0" presStyleCnt="2"/>
      <dgm:spPr/>
    </dgm:pt>
    <dgm:pt modelId="{5484BB2B-DBE1-4CA7-A3C8-AF32BED4A096}" type="pres">
      <dgm:prSet presAssocID="{67DD8E82-D535-4E28-B326-8BC1A3050858}" presName="arrow" presStyleLbl="node1" presStyleIdx="1" presStyleCnt="2"/>
      <dgm:spPr/>
    </dgm:pt>
    <dgm:pt modelId="{3DE67292-AC6F-43E9-9CA0-1C7832B671C1}" type="pres">
      <dgm:prSet presAssocID="{67DD8E82-D535-4E28-B326-8BC1A3050858}" presName="descendantArrow" presStyleCnt="0"/>
      <dgm:spPr/>
    </dgm:pt>
    <dgm:pt modelId="{8B2A0A06-4000-4E85-85D2-40CA6F0A82EB}" type="pres">
      <dgm:prSet presAssocID="{DCB0B482-BEFA-414C-8FF9-940ACAFFC3D9}" presName="childTextArrow" presStyleLbl="fgAccFollowNode1" presStyleIdx="1" presStyleCnt="3">
        <dgm:presLayoutVars>
          <dgm:bulletEnabled val="1"/>
        </dgm:presLayoutVars>
      </dgm:prSet>
      <dgm:spPr/>
    </dgm:pt>
    <dgm:pt modelId="{5B55239E-75AC-4AFB-A189-D865BFCF3A31}" type="pres">
      <dgm:prSet presAssocID="{3E0D2976-B363-4FCA-A4F7-DFC8C8E26623}" presName="childTextArrow" presStyleLbl="fgAccFollowNode1" presStyleIdx="2" presStyleCnt="3">
        <dgm:presLayoutVars>
          <dgm:bulletEnabled val="1"/>
        </dgm:presLayoutVars>
      </dgm:prSet>
      <dgm:spPr/>
    </dgm:pt>
  </dgm:ptLst>
  <dgm:cxnLst>
    <dgm:cxn modelId="{B8EB0612-069D-4375-AE27-94C4C3166667}" type="presOf" srcId="{0E607F95-C83C-4D8D-B750-2DE03263D64E}" destId="{A3920E4B-F825-4A99-88DD-63C87DDFA688}" srcOrd="1" destOrd="0" presId="urn:microsoft.com/office/officeart/2005/8/layout/process4"/>
    <dgm:cxn modelId="{AC1D8F34-DD55-441C-97BD-4AF70A0D4E3F}" type="presOf" srcId="{67DD8E82-D535-4E28-B326-8BC1A3050858}" destId="{6FE01C26-A5BD-4A0E-A1BA-1EDF398B1905}" srcOrd="0" destOrd="0" presId="urn:microsoft.com/office/officeart/2005/8/layout/process4"/>
    <dgm:cxn modelId="{A76CC43B-002C-4394-9B3F-5DA5853D0D63}" type="presOf" srcId="{3610BFAF-4AEF-470E-8732-03B0D7AEFC09}" destId="{B4914B2A-F905-4039-82BC-6CD7468470EA}" srcOrd="0" destOrd="0" presId="urn:microsoft.com/office/officeart/2005/8/layout/process4"/>
    <dgm:cxn modelId="{FCDACF6B-A73C-47E2-8702-975B01C5FE0A}" srcId="{0E607F95-C83C-4D8D-B750-2DE03263D64E}" destId="{DA048A1E-51C1-475E-B87F-76A87ABE0282}" srcOrd="0" destOrd="0" parTransId="{A9909C28-8FCC-47DF-8DB5-19957701C5C5}" sibTransId="{3AC38266-E413-4904-BE53-AB51F1FCEADA}"/>
    <dgm:cxn modelId="{E088494D-2934-492C-B4D1-08FF8765602C}" srcId="{67DD8E82-D535-4E28-B326-8BC1A3050858}" destId="{3E0D2976-B363-4FCA-A4F7-DFC8C8E26623}" srcOrd="1" destOrd="0" parTransId="{ED738FFF-7BA3-4482-B6AD-6850C21DF6A7}" sibTransId="{92384F98-F7F2-4FB5-843C-29637583437B}"/>
    <dgm:cxn modelId="{0D6B2471-5345-4DFF-B475-3BE2152ECF84}" type="presOf" srcId="{3E0D2976-B363-4FCA-A4F7-DFC8C8E26623}" destId="{5B55239E-75AC-4AFB-A189-D865BFCF3A31}" srcOrd="0" destOrd="0" presId="urn:microsoft.com/office/officeart/2005/8/layout/process4"/>
    <dgm:cxn modelId="{8A328073-22F4-42CA-86C1-41C6F9DA8D12}" type="presOf" srcId="{DA048A1E-51C1-475E-B87F-76A87ABE0282}" destId="{45B7B1AC-7E37-46F4-9F82-AADB07186268}" srcOrd="0" destOrd="0" presId="urn:microsoft.com/office/officeart/2005/8/layout/process4"/>
    <dgm:cxn modelId="{CD2F2C91-B7B8-4DBF-A298-A8D241C37455}" type="presOf" srcId="{0E607F95-C83C-4D8D-B750-2DE03263D64E}" destId="{11976AAE-AB73-4C49-8763-56C58DF3A094}" srcOrd="0" destOrd="0" presId="urn:microsoft.com/office/officeart/2005/8/layout/process4"/>
    <dgm:cxn modelId="{4E61EDB4-7624-4A71-B332-81196B33A6CB}" type="presOf" srcId="{67DD8E82-D535-4E28-B326-8BC1A3050858}" destId="{5484BB2B-DBE1-4CA7-A3C8-AF32BED4A096}" srcOrd="1" destOrd="0" presId="urn:microsoft.com/office/officeart/2005/8/layout/process4"/>
    <dgm:cxn modelId="{C95E2DCA-FD2F-4D05-802A-BD9B4B3A8AA6}" srcId="{3610BFAF-4AEF-470E-8732-03B0D7AEFC09}" destId="{67DD8E82-D535-4E28-B326-8BC1A3050858}" srcOrd="0" destOrd="0" parTransId="{4910FCDC-3889-496D-9CEF-8BB4897F438B}" sibTransId="{08F85689-A44E-4E83-A9F3-100EE9B67F2F}"/>
    <dgm:cxn modelId="{4568C4D0-1590-4F88-8BF0-225B9B9CD72A}" srcId="{67DD8E82-D535-4E28-B326-8BC1A3050858}" destId="{DCB0B482-BEFA-414C-8FF9-940ACAFFC3D9}" srcOrd="0" destOrd="0" parTransId="{5EEC18FB-3926-4069-9C9E-B31C64DB5F42}" sibTransId="{8D6959BC-ADBA-46E4-99F3-ECA53F337699}"/>
    <dgm:cxn modelId="{FECA9CD5-91E6-42FB-95B3-40E19CD5BFAB}" srcId="{3610BFAF-4AEF-470E-8732-03B0D7AEFC09}" destId="{0E607F95-C83C-4D8D-B750-2DE03263D64E}" srcOrd="1" destOrd="0" parTransId="{C5C813A9-28EF-4780-BDA9-690AA518C5AE}" sibTransId="{6F4F113E-4503-4D2E-97A0-26F8CC532C34}"/>
    <dgm:cxn modelId="{DB3607DF-1F55-447C-A926-E940AA647257}" type="presOf" srcId="{DCB0B482-BEFA-414C-8FF9-940ACAFFC3D9}" destId="{8B2A0A06-4000-4E85-85D2-40CA6F0A82EB}" srcOrd="0" destOrd="0" presId="urn:microsoft.com/office/officeart/2005/8/layout/process4"/>
    <dgm:cxn modelId="{F2FA9A2A-876B-4899-9A8D-9243D341180B}" type="presParOf" srcId="{B4914B2A-F905-4039-82BC-6CD7468470EA}" destId="{A594C0C9-E406-4F0C-BE2F-369AD34C2D4D}" srcOrd="0" destOrd="0" presId="urn:microsoft.com/office/officeart/2005/8/layout/process4"/>
    <dgm:cxn modelId="{E85E8599-B5B4-473A-85DD-41801AD2BAB9}" type="presParOf" srcId="{A594C0C9-E406-4F0C-BE2F-369AD34C2D4D}" destId="{11976AAE-AB73-4C49-8763-56C58DF3A094}" srcOrd="0" destOrd="0" presId="urn:microsoft.com/office/officeart/2005/8/layout/process4"/>
    <dgm:cxn modelId="{DBF4A151-52C8-4252-9E88-C6256FE3B2E4}" type="presParOf" srcId="{A594C0C9-E406-4F0C-BE2F-369AD34C2D4D}" destId="{A3920E4B-F825-4A99-88DD-63C87DDFA688}" srcOrd="1" destOrd="0" presId="urn:microsoft.com/office/officeart/2005/8/layout/process4"/>
    <dgm:cxn modelId="{1392F0A3-4EBE-4D91-B209-93410E6E8B10}" type="presParOf" srcId="{A594C0C9-E406-4F0C-BE2F-369AD34C2D4D}" destId="{8CB3C8E6-2E40-4B69-BBE4-EFA34896277F}" srcOrd="2" destOrd="0" presId="urn:microsoft.com/office/officeart/2005/8/layout/process4"/>
    <dgm:cxn modelId="{2E6BFCFB-8F75-46FC-8583-DFE3D7AC6168}" type="presParOf" srcId="{8CB3C8E6-2E40-4B69-BBE4-EFA34896277F}" destId="{45B7B1AC-7E37-46F4-9F82-AADB07186268}" srcOrd="0" destOrd="0" presId="urn:microsoft.com/office/officeart/2005/8/layout/process4"/>
    <dgm:cxn modelId="{DA28D384-BFA6-424E-A183-8DFD7CB8A73F}" type="presParOf" srcId="{B4914B2A-F905-4039-82BC-6CD7468470EA}" destId="{6CED5658-0C4C-46E6-8158-EC1CD2BA9F2F}" srcOrd="1" destOrd="0" presId="urn:microsoft.com/office/officeart/2005/8/layout/process4"/>
    <dgm:cxn modelId="{E41099DE-0FAD-4C2D-9F01-E3BD3C61AF76}" type="presParOf" srcId="{B4914B2A-F905-4039-82BC-6CD7468470EA}" destId="{BFDF0FCE-23A0-4828-BA39-24DE5A9BBD2D}" srcOrd="2" destOrd="0" presId="urn:microsoft.com/office/officeart/2005/8/layout/process4"/>
    <dgm:cxn modelId="{F7C344FC-4A2A-4930-BA0F-A4AC5C3B7679}" type="presParOf" srcId="{BFDF0FCE-23A0-4828-BA39-24DE5A9BBD2D}" destId="{6FE01C26-A5BD-4A0E-A1BA-1EDF398B1905}" srcOrd="0" destOrd="0" presId="urn:microsoft.com/office/officeart/2005/8/layout/process4"/>
    <dgm:cxn modelId="{343705B5-0388-4818-96C5-2DA5993E19E6}" type="presParOf" srcId="{BFDF0FCE-23A0-4828-BA39-24DE5A9BBD2D}" destId="{5484BB2B-DBE1-4CA7-A3C8-AF32BED4A096}" srcOrd="1" destOrd="0" presId="urn:microsoft.com/office/officeart/2005/8/layout/process4"/>
    <dgm:cxn modelId="{7658ED58-4425-4C58-B52F-C1BB38EAA430}" type="presParOf" srcId="{BFDF0FCE-23A0-4828-BA39-24DE5A9BBD2D}" destId="{3DE67292-AC6F-43E9-9CA0-1C7832B671C1}" srcOrd="2" destOrd="0" presId="urn:microsoft.com/office/officeart/2005/8/layout/process4"/>
    <dgm:cxn modelId="{A1DC57CA-99A2-47D8-9D0D-48A08CD96D81}" type="presParOf" srcId="{3DE67292-AC6F-43E9-9CA0-1C7832B671C1}" destId="{8B2A0A06-4000-4E85-85D2-40CA6F0A82EB}" srcOrd="0" destOrd="0" presId="urn:microsoft.com/office/officeart/2005/8/layout/process4"/>
    <dgm:cxn modelId="{1F8FA26E-7573-4694-8005-C7220C3D0E50}" type="presParOf" srcId="{3DE67292-AC6F-43E9-9CA0-1C7832B671C1}" destId="{5B55239E-75AC-4AFB-A189-D865BFCF3A31}"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1AEDF-5AAE-4DA8-8F0F-FEFE664DCE8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5376F8C6-AC96-4317-8CF3-A1034F7E2C93}">
      <dgm:prSet phldrT="[Text]"/>
      <dgm:spPr/>
      <dgm:t>
        <a:bodyPr/>
        <a:lstStyle/>
        <a:p>
          <a:r>
            <a:rPr lang="en-US" dirty="0"/>
            <a:t>Single Action Agent</a:t>
          </a:r>
        </a:p>
      </dgm:t>
    </dgm:pt>
    <dgm:pt modelId="{1B287AD1-F36C-40EE-B931-7DBACD47A8F7}" type="parTrans" cxnId="{82EF2266-6741-4004-87AA-B6BF58D1E98E}">
      <dgm:prSet/>
      <dgm:spPr/>
      <dgm:t>
        <a:bodyPr/>
        <a:lstStyle/>
        <a:p>
          <a:endParaRPr lang="en-US"/>
        </a:p>
      </dgm:t>
    </dgm:pt>
    <dgm:pt modelId="{3F247134-D800-4039-A3DB-2594EF2B42D1}" type="sibTrans" cxnId="{82EF2266-6741-4004-87AA-B6BF58D1E98E}">
      <dgm:prSet/>
      <dgm:spPr/>
      <dgm:t>
        <a:bodyPr/>
        <a:lstStyle/>
        <a:p>
          <a:endParaRPr lang="en-US"/>
        </a:p>
      </dgm:t>
    </dgm:pt>
    <dgm:pt modelId="{CFBEA970-5DAF-474B-BFE8-CAE09D803805}">
      <dgm:prSet phldrT="[Text]"/>
      <dgm:spPr/>
      <dgm:t>
        <a:bodyPr/>
        <a:lstStyle/>
        <a:p>
          <a:r>
            <a:rPr lang="en-US" dirty="0"/>
            <a:t>Double Action Agent</a:t>
          </a:r>
        </a:p>
      </dgm:t>
    </dgm:pt>
    <dgm:pt modelId="{FB2D1110-18E1-4FA2-950F-233C146E4733}" type="parTrans" cxnId="{58AA4947-571A-43D1-B24D-877F1B990A46}">
      <dgm:prSet/>
      <dgm:spPr/>
      <dgm:t>
        <a:bodyPr/>
        <a:lstStyle/>
        <a:p>
          <a:endParaRPr lang="en-US"/>
        </a:p>
      </dgm:t>
    </dgm:pt>
    <dgm:pt modelId="{30903047-E39E-4F56-AE30-0A3C16684820}" type="sibTrans" cxnId="{58AA4947-571A-43D1-B24D-877F1B990A46}">
      <dgm:prSet/>
      <dgm:spPr/>
      <dgm:t>
        <a:bodyPr/>
        <a:lstStyle/>
        <a:p>
          <a:endParaRPr lang="en-US"/>
        </a:p>
      </dgm:t>
    </dgm:pt>
    <dgm:pt modelId="{C75DB6A1-5611-4C78-94AA-06C50EA71524}">
      <dgm:prSet phldrT="[Text]"/>
      <dgm:spPr/>
      <dgm:t>
        <a:bodyPr/>
        <a:lstStyle/>
        <a:p>
          <a:r>
            <a:rPr lang="en-US" dirty="0"/>
            <a:t>Gaussian Agent</a:t>
          </a:r>
        </a:p>
      </dgm:t>
    </dgm:pt>
    <dgm:pt modelId="{7A1C796D-8633-4059-A4D0-DE178E4F94D2}" type="parTrans" cxnId="{FB17C18A-F04A-4E43-90B6-B5A7BDA38F65}">
      <dgm:prSet/>
      <dgm:spPr/>
      <dgm:t>
        <a:bodyPr/>
        <a:lstStyle/>
        <a:p>
          <a:endParaRPr lang="en-US"/>
        </a:p>
      </dgm:t>
    </dgm:pt>
    <dgm:pt modelId="{7E67FBF0-45FE-4E21-BAF3-15492E97E8C8}" type="sibTrans" cxnId="{FB17C18A-F04A-4E43-90B6-B5A7BDA38F65}">
      <dgm:prSet/>
      <dgm:spPr/>
      <dgm:t>
        <a:bodyPr/>
        <a:lstStyle/>
        <a:p>
          <a:endParaRPr lang="en-US"/>
        </a:p>
      </dgm:t>
    </dgm:pt>
    <dgm:pt modelId="{4CD60819-BF41-4F0C-AD3D-80B0FAD7F201}">
      <dgm:prSet phldrT="[Text]"/>
      <dgm:spPr/>
      <dgm:t>
        <a:bodyPr/>
        <a:lstStyle/>
        <a:p>
          <a:r>
            <a:rPr lang="en-US" dirty="0"/>
            <a:t>Uniform Agent</a:t>
          </a:r>
        </a:p>
      </dgm:t>
    </dgm:pt>
    <dgm:pt modelId="{5779A4A9-C411-4CF6-94FE-98B6545A1526}" type="parTrans" cxnId="{60EB5126-66FC-4D7D-A003-1593949FA3A2}">
      <dgm:prSet/>
      <dgm:spPr/>
      <dgm:t>
        <a:bodyPr/>
        <a:lstStyle/>
        <a:p>
          <a:endParaRPr lang="en-US"/>
        </a:p>
      </dgm:t>
    </dgm:pt>
    <dgm:pt modelId="{1B81CF95-D296-47F2-94A8-F88240D72714}" type="sibTrans" cxnId="{60EB5126-66FC-4D7D-A003-1593949FA3A2}">
      <dgm:prSet/>
      <dgm:spPr/>
      <dgm:t>
        <a:bodyPr/>
        <a:lstStyle/>
        <a:p>
          <a:endParaRPr lang="en-US"/>
        </a:p>
      </dgm:t>
    </dgm:pt>
    <dgm:pt modelId="{6ED6D766-1C48-4704-9F87-4A29BE2A7AA2}" type="pres">
      <dgm:prSet presAssocID="{0281AEDF-5AAE-4DA8-8F0F-FEFE664DCE8F}" presName="cycle" presStyleCnt="0">
        <dgm:presLayoutVars>
          <dgm:dir/>
          <dgm:resizeHandles val="exact"/>
        </dgm:presLayoutVars>
      </dgm:prSet>
      <dgm:spPr/>
    </dgm:pt>
    <dgm:pt modelId="{FA33E124-84D6-4CEB-AD47-F47B86E5B548}" type="pres">
      <dgm:prSet presAssocID="{5376F8C6-AC96-4317-8CF3-A1034F7E2C93}" presName="node" presStyleLbl="node1" presStyleIdx="0" presStyleCnt="4">
        <dgm:presLayoutVars>
          <dgm:bulletEnabled val="1"/>
        </dgm:presLayoutVars>
      </dgm:prSet>
      <dgm:spPr/>
    </dgm:pt>
    <dgm:pt modelId="{A66A9C3E-C9BB-40DD-B882-0C9E4ECA4545}" type="pres">
      <dgm:prSet presAssocID="{5376F8C6-AC96-4317-8CF3-A1034F7E2C93}" presName="spNode" presStyleCnt="0"/>
      <dgm:spPr/>
    </dgm:pt>
    <dgm:pt modelId="{48EFA851-8E1E-4506-B593-4E9EEEA62369}" type="pres">
      <dgm:prSet presAssocID="{3F247134-D800-4039-A3DB-2594EF2B42D1}" presName="sibTrans" presStyleLbl="sibTrans1D1" presStyleIdx="0" presStyleCnt="4"/>
      <dgm:spPr/>
    </dgm:pt>
    <dgm:pt modelId="{7319B820-E0DB-46F4-B6DE-04F076894AB0}" type="pres">
      <dgm:prSet presAssocID="{CFBEA970-5DAF-474B-BFE8-CAE09D803805}" presName="node" presStyleLbl="node1" presStyleIdx="1" presStyleCnt="4">
        <dgm:presLayoutVars>
          <dgm:bulletEnabled val="1"/>
        </dgm:presLayoutVars>
      </dgm:prSet>
      <dgm:spPr/>
    </dgm:pt>
    <dgm:pt modelId="{1A983E86-16A7-44C2-8A6F-271CB66041B0}" type="pres">
      <dgm:prSet presAssocID="{CFBEA970-5DAF-474B-BFE8-CAE09D803805}" presName="spNode" presStyleCnt="0"/>
      <dgm:spPr/>
    </dgm:pt>
    <dgm:pt modelId="{5903297D-96C0-4B6B-A639-8E790EB61A3A}" type="pres">
      <dgm:prSet presAssocID="{30903047-E39E-4F56-AE30-0A3C16684820}" presName="sibTrans" presStyleLbl="sibTrans1D1" presStyleIdx="1" presStyleCnt="4"/>
      <dgm:spPr/>
    </dgm:pt>
    <dgm:pt modelId="{639F2B86-3258-42B6-954F-1D58A4AB7F72}" type="pres">
      <dgm:prSet presAssocID="{C75DB6A1-5611-4C78-94AA-06C50EA71524}" presName="node" presStyleLbl="node1" presStyleIdx="2" presStyleCnt="4">
        <dgm:presLayoutVars>
          <dgm:bulletEnabled val="1"/>
        </dgm:presLayoutVars>
      </dgm:prSet>
      <dgm:spPr/>
    </dgm:pt>
    <dgm:pt modelId="{A82164B1-997F-465E-84C7-63E902D4C4C2}" type="pres">
      <dgm:prSet presAssocID="{C75DB6A1-5611-4C78-94AA-06C50EA71524}" presName="spNode" presStyleCnt="0"/>
      <dgm:spPr/>
    </dgm:pt>
    <dgm:pt modelId="{99495AE9-A5EB-447A-99D1-A7F8C91F68C0}" type="pres">
      <dgm:prSet presAssocID="{7E67FBF0-45FE-4E21-BAF3-15492E97E8C8}" presName="sibTrans" presStyleLbl="sibTrans1D1" presStyleIdx="2" presStyleCnt="4"/>
      <dgm:spPr/>
    </dgm:pt>
    <dgm:pt modelId="{96A80326-EC68-4C5B-98A9-A66F6917F3E4}" type="pres">
      <dgm:prSet presAssocID="{4CD60819-BF41-4F0C-AD3D-80B0FAD7F201}" presName="node" presStyleLbl="node1" presStyleIdx="3" presStyleCnt="4">
        <dgm:presLayoutVars>
          <dgm:bulletEnabled val="1"/>
        </dgm:presLayoutVars>
      </dgm:prSet>
      <dgm:spPr/>
    </dgm:pt>
    <dgm:pt modelId="{41338B7E-3649-4F1D-8B70-D2B0F7B7B69E}" type="pres">
      <dgm:prSet presAssocID="{4CD60819-BF41-4F0C-AD3D-80B0FAD7F201}" presName="spNode" presStyleCnt="0"/>
      <dgm:spPr/>
    </dgm:pt>
    <dgm:pt modelId="{4633C9CC-0840-4226-B962-6AE330191CC7}" type="pres">
      <dgm:prSet presAssocID="{1B81CF95-D296-47F2-94A8-F88240D72714}" presName="sibTrans" presStyleLbl="sibTrans1D1" presStyleIdx="3" presStyleCnt="4"/>
      <dgm:spPr/>
    </dgm:pt>
  </dgm:ptLst>
  <dgm:cxnLst>
    <dgm:cxn modelId="{8B915C03-8108-4A6C-9977-ABE5E5652500}" type="presOf" srcId="{5376F8C6-AC96-4317-8CF3-A1034F7E2C93}" destId="{FA33E124-84D6-4CEB-AD47-F47B86E5B548}" srcOrd="0" destOrd="0" presId="urn:microsoft.com/office/officeart/2005/8/layout/cycle5"/>
    <dgm:cxn modelId="{60EB5126-66FC-4D7D-A003-1593949FA3A2}" srcId="{0281AEDF-5AAE-4DA8-8F0F-FEFE664DCE8F}" destId="{4CD60819-BF41-4F0C-AD3D-80B0FAD7F201}" srcOrd="3" destOrd="0" parTransId="{5779A4A9-C411-4CF6-94FE-98B6545A1526}" sibTransId="{1B81CF95-D296-47F2-94A8-F88240D72714}"/>
    <dgm:cxn modelId="{82EF2266-6741-4004-87AA-B6BF58D1E98E}" srcId="{0281AEDF-5AAE-4DA8-8F0F-FEFE664DCE8F}" destId="{5376F8C6-AC96-4317-8CF3-A1034F7E2C93}" srcOrd="0" destOrd="0" parTransId="{1B287AD1-F36C-40EE-B931-7DBACD47A8F7}" sibTransId="{3F247134-D800-4039-A3DB-2594EF2B42D1}"/>
    <dgm:cxn modelId="{58AA4947-571A-43D1-B24D-877F1B990A46}" srcId="{0281AEDF-5AAE-4DA8-8F0F-FEFE664DCE8F}" destId="{CFBEA970-5DAF-474B-BFE8-CAE09D803805}" srcOrd="1" destOrd="0" parTransId="{FB2D1110-18E1-4FA2-950F-233C146E4733}" sibTransId="{30903047-E39E-4F56-AE30-0A3C16684820}"/>
    <dgm:cxn modelId="{690FD07B-0189-43D7-AF09-437BFFFC4DED}" type="presOf" srcId="{4CD60819-BF41-4F0C-AD3D-80B0FAD7F201}" destId="{96A80326-EC68-4C5B-98A9-A66F6917F3E4}" srcOrd="0" destOrd="0" presId="urn:microsoft.com/office/officeart/2005/8/layout/cycle5"/>
    <dgm:cxn modelId="{FB17C18A-F04A-4E43-90B6-B5A7BDA38F65}" srcId="{0281AEDF-5AAE-4DA8-8F0F-FEFE664DCE8F}" destId="{C75DB6A1-5611-4C78-94AA-06C50EA71524}" srcOrd="2" destOrd="0" parTransId="{7A1C796D-8633-4059-A4D0-DE178E4F94D2}" sibTransId="{7E67FBF0-45FE-4E21-BAF3-15492E97E8C8}"/>
    <dgm:cxn modelId="{76BCF68C-344B-426F-9B56-48DAA48FEE7E}" type="presOf" srcId="{1B81CF95-D296-47F2-94A8-F88240D72714}" destId="{4633C9CC-0840-4226-B962-6AE330191CC7}" srcOrd="0" destOrd="0" presId="urn:microsoft.com/office/officeart/2005/8/layout/cycle5"/>
    <dgm:cxn modelId="{5A2A219E-AB23-46EC-8F38-A4565970CA3F}" type="presOf" srcId="{C75DB6A1-5611-4C78-94AA-06C50EA71524}" destId="{639F2B86-3258-42B6-954F-1D58A4AB7F72}" srcOrd="0" destOrd="0" presId="urn:microsoft.com/office/officeart/2005/8/layout/cycle5"/>
    <dgm:cxn modelId="{255BC8AA-3BE3-4B7E-8946-50CA9701EBC9}" type="presOf" srcId="{7E67FBF0-45FE-4E21-BAF3-15492E97E8C8}" destId="{99495AE9-A5EB-447A-99D1-A7F8C91F68C0}" srcOrd="0" destOrd="0" presId="urn:microsoft.com/office/officeart/2005/8/layout/cycle5"/>
    <dgm:cxn modelId="{03EE6DBF-72E1-466A-907E-B4A5AB93F3D4}" type="presOf" srcId="{CFBEA970-5DAF-474B-BFE8-CAE09D803805}" destId="{7319B820-E0DB-46F4-B6DE-04F076894AB0}" srcOrd="0" destOrd="0" presId="urn:microsoft.com/office/officeart/2005/8/layout/cycle5"/>
    <dgm:cxn modelId="{EF8A80C6-C6FF-4205-AFB1-A599994FC30E}" type="presOf" srcId="{30903047-E39E-4F56-AE30-0A3C16684820}" destId="{5903297D-96C0-4B6B-A639-8E790EB61A3A}" srcOrd="0" destOrd="0" presId="urn:microsoft.com/office/officeart/2005/8/layout/cycle5"/>
    <dgm:cxn modelId="{316F45F1-6DF1-4B64-9A73-713F6F077340}" type="presOf" srcId="{3F247134-D800-4039-A3DB-2594EF2B42D1}" destId="{48EFA851-8E1E-4506-B593-4E9EEEA62369}" srcOrd="0" destOrd="0" presId="urn:microsoft.com/office/officeart/2005/8/layout/cycle5"/>
    <dgm:cxn modelId="{F18F31F5-3AAF-47BF-9148-B05A90E36FF4}" type="presOf" srcId="{0281AEDF-5AAE-4DA8-8F0F-FEFE664DCE8F}" destId="{6ED6D766-1C48-4704-9F87-4A29BE2A7AA2}" srcOrd="0" destOrd="0" presId="urn:microsoft.com/office/officeart/2005/8/layout/cycle5"/>
    <dgm:cxn modelId="{1BE916AD-7298-4198-AD5F-2450A0BAA7DA}" type="presParOf" srcId="{6ED6D766-1C48-4704-9F87-4A29BE2A7AA2}" destId="{FA33E124-84D6-4CEB-AD47-F47B86E5B548}" srcOrd="0" destOrd="0" presId="urn:microsoft.com/office/officeart/2005/8/layout/cycle5"/>
    <dgm:cxn modelId="{B9D28C8C-6459-4D34-AA4C-5C3FC303DB01}" type="presParOf" srcId="{6ED6D766-1C48-4704-9F87-4A29BE2A7AA2}" destId="{A66A9C3E-C9BB-40DD-B882-0C9E4ECA4545}" srcOrd="1" destOrd="0" presId="urn:microsoft.com/office/officeart/2005/8/layout/cycle5"/>
    <dgm:cxn modelId="{5B7A710B-41F9-412E-98E5-1731A133D604}" type="presParOf" srcId="{6ED6D766-1C48-4704-9F87-4A29BE2A7AA2}" destId="{48EFA851-8E1E-4506-B593-4E9EEEA62369}" srcOrd="2" destOrd="0" presId="urn:microsoft.com/office/officeart/2005/8/layout/cycle5"/>
    <dgm:cxn modelId="{F4951ED7-6C44-4D8B-A7D8-84E6D86AA1A6}" type="presParOf" srcId="{6ED6D766-1C48-4704-9F87-4A29BE2A7AA2}" destId="{7319B820-E0DB-46F4-B6DE-04F076894AB0}" srcOrd="3" destOrd="0" presId="urn:microsoft.com/office/officeart/2005/8/layout/cycle5"/>
    <dgm:cxn modelId="{34C52F81-FE5C-4E97-B73C-C9D4D61C05CE}" type="presParOf" srcId="{6ED6D766-1C48-4704-9F87-4A29BE2A7AA2}" destId="{1A983E86-16A7-44C2-8A6F-271CB66041B0}" srcOrd="4" destOrd="0" presId="urn:microsoft.com/office/officeart/2005/8/layout/cycle5"/>
    <dgm:cxn modelId="{CD185A49-7222-496D-9807-FA85848FF404}" type="presParOf" srcId="{6ED6D766-1C48-4704-9F87-4A29BE2A7AA2}" destId="{5903297D-96C0-4B6B-A639-8E790EB61A3A}" srcOrd="5" destOrd="0" presId="urn:microsoft.com/office/officeart/2005/8/layout/cycle5"/>
    <dgm:cxn modelId="{85711FA7-D34C-4944-A030-DA8F66D2770B}" type="presParOf" srcId="{6ED6D766-1C48-4704-9F87-4A29BE2A7AA2}" destId="{639F2B86-3258-42B6-954F-1D58A4AB7F72}" srcOrd="6" destOrd="0" presId="urn:microsoft.com/office/officeart/2005/8/layout/cycle5"/>
    <dgm:cxn modelId="{0663DD8E-3857-45B2-A018-886AECF19002}" type="presParOf" srcId="{6ED6D766-1C48-4704-9F87-4A29BE2A7AA2}" destId="{A82164B1-997F-465E-84C7-63E902D4C4C2}" srcOrd="7" destOrd="0" presId="urn:microsoft.com/office/officeart/2005/8/layout/cycle5"/>
    <dgm:cxn modelId="{697BC148-E0BD-4379-89CB-71D56BFEF035}" type="presParOf" srcId="{6ED6D766-1C48-4704-9F87-4A29BE2A7AA2}" destId="{99495AE9-A5EB-447A-99D1-A7F8C91F68C0}" srcOrd="8" destOrd="0" presId="urn:microsoft.com/office/officeart/2005/8/layout/cycle5"/>
    <dgm:cxn modelId="{58406041-06D3-4F7C-863A-FA814FD76D7D}" type="presParOf" srcId="{6ED6D766-1C48-4704-9F87-4A29BE2A7AA2}" destId="{96A80326-EC68-4C5B-98A9-A66F6917F3E4}" srcOrd="9" destOrd="0" presId="urn:microsoft.com/office/officeart/2005/8/layout/cycle5"/>
    <dgm:cxn modelId="{87E838F3-D076-48F7-A242-C8ACC6BD4405}" type="presParOf" srcId="{6ED6D766-1C48-4704-9F87-4A29BE2A7AA2}" destId="{41338B7E-3649-4F1D-8B70-D2B0F7B7B69E}" srcOrd="10" destOrd="0" presId="urn:microsoft.com/office/officeart/2005/8/layout/cycle5"/>
    <dgm:cxn modelId="{D06C86BD-35A2-44ED-B215-6F4409A60237}" type="presParOf" srcId="{6ED6D766-1C48-4704-9F87-4A29BE2A7AA2}" destId="{4633C9CC-0840-4226-B962-6AE330191CC7}" srcOrd="11"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20E4B-F825-4A99-88DD-63C87DDFA688}">
      <dsp:nvSpPr>
        <dsp:cNvPr id="0" name=""/>
        <dsp:cNvSpPr/>
      </dsp:nvSpPr>
      <dsp:spPr>
        <a:xfrm>
          <a:off x="0" y="1469443"/>
          <a:ext cx="7217582" cy="96411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Main Process</a:t>
          </a:r>
          <a:endParaRPr lang="he-IL" sz="2400" kern="1200" dirty="0"/>
        </a:p>
      </dsp:txBody>
      <dsp:txXfrm>
        <a:off x="0" y="1469443"/>
        <a:ext cx="7217582" cy="520621"/>
      </dsp:txXfrm>
    </dsp:sp>
    <dsp:sp modelId="{45B7B1AC-7E37-46F4-9F82-AADB07186268}">
      <dsp:nvSpPr>
        <dsp:cNvPr id="0" name=""/>
        <dsp:cNvSpPr/>
      </dsp:nvSpPr>
      <dsp:spPr>
        <a:xfrm>
          <a:off x="0" y="1970783"/>
          <a:ext cx="7217582" cy="443492"/>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3. Run the game with two agents as light and zombie players</a:t>
          </a:r>
          <a:endParaRPr lang="he-IL" sz="1500" kern="1200" dirty="0"/>
        </a:p>
      </dsp:txBody>
      <dsp:txXfrm>
        <a:off x="0" y="1970783"/>
        <a:ext cx="7217582" cy="443492"/>
      </dsp:txXfrm>
    </dsp:sp>
    <dsp:sp modelId="{5484BB2B-DBE1-4CA7-A3C8-AF32BED4A096}">
      <dsp:nvSpPr>
        <dsp:cNvPr id="0" name=""/>
        <dsp:cNvSpPr/>
      </dsp:nvSpPr>
      <dsp:spPr>
        <a:xfrm rot="10800000">
          <a:off x="0" y="1097"/>
          <a:ext cx="7217582" cy="1482807"/>
        </a:xfrm>
        <a:prstGeom prst="upArrowCallou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Preparations</a:t>
          </a:r>
          <a:endParaRPr lang="he-IL" sz="1400" kern="1200" dirty="0"/>
        </a:p>
      </dsp:txBody>
      <dsp:txXfrm rot="-10800000">
        <a:off x="0" y="1097"/>
        <a:ext cx="7217582" cy="520465"/>
      </dsp:txXfrm>
    </dsp:sp>
    <dsp:sp modelId="{8B2A0A06-4000-4E85-85D2-40CA6F0A82EB}">
      <dsp:nvSpPr>
        <dsp:cNvPr id="0" name=""/>
        <dsp:cNvSpPr/>
      </dsp:nvSpPr>
      <dsp:spPr>
        <a:xfrm>
          <a:off x="0"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1. Define agents and implement by abstract classes</a:t>
          </a:r>
          <a:endParaRPr lang="he-IL" sz="1500" kern="1200" dirty="0"/>
        </a:p>
      </dsp:txBody>
      <dsp:txXfrm>
        <a:off x="0" y="521563"/>
        <a:ext cx="3608790" cy="443359"/>
      </dsp:txXfrm>
    </dsp:sp>
    <dsp:sp modelId="{5B55239E-75AC-4AFB-A189-D865BFCF3A31}">
      <dsp:nvSpPr>
        <dsp:cNvPr id="0" name=""/>
        <dsp:cNvSpPr/>
      </dsp:nvSpPr>
      <dsp:spPr>
        <a:xfrm>
          <a:off x="3608791" y="521563"/>
          <a:ext cx="3608790" cy="44335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2. Add configuration of agents and environment</a:t>
          </a:r>
          <a:endParaRPr lang="he-IL" sz="1500" kern="1200" dirty="0"/>
        </a:p>
      </dsp:txBody>
      <dsp:txXfrm>
        <a:off x="3608791" y="521563"/>
        <a:ext cx="3608790" cy="443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3E124-84D6-4CEB-AD47-F47B86E5B548}">
      <dsp:nvSpPr>
        <dsp:cNvPr id="0" name=""/>
        <dsp:cNvSpPr/>
      </dsp:nvSpPr>
      <dsp:spPr>
        <a:xfrm>
          <a:off x="2119093" y="770"/>
          <a:ext cx="943787" cy="6134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Single Action Agent</a:t>
          </a:r>
        </a:p>
      </dsp:txBody>
      <dsp:txXfrm>
        <a:off x="2149040" y="30717"/>
        <a:ext cx="883893" cy="553567"/>
      </dsp:txXfrm>
    </dsp:sp>
    <dsp:sp modelId="{48EFA851-8E1E-4506-B593-4E9EEEA62369}">
      <dsp:nvSpPr>
        <dsp:cNvPr id="0" name=""/>
        <dsp:cNvSpPr/>
      </dsp:nvSpPr>
      <dsp:spPr>
        <a:xfrm>
          <a:off x="1577376" y="307501"/>
          <a:ext cx="2027220" cy="2027220"/>
        </a:xfrm>
        <a:custGeom>
          <a:avLst/>
          <a:gdLst/>
          <a:ahLst/>
          <a:cxnLst/>
          <a:rect l="0" t="0" r="0" b="0"/>
          <a:pathLst>
            <a:path>
              <a:moveTo>
                <a:pt x="1615818" y="198287"/>
              </a:moveTo>
              <a:arcTo wR="1013610" hR="1013610" stAng="18387002" swAng="163390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319B820-E0DB-46F4-B6DE-04F076894AB0}">
      <dsp:nvSpPr>
        <dsp:cNvPr id="0" name=""/>
        <dsp:cNvSpPr/>
      </dsp:nvSpPr>
      <dsp:spPr>
        <a:xfrm>
          <a:off x="3132703" y="1014380"/>
          <a:ext cx="943787" cy="6134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Double Action Agent</a:t>
          </a:r>
        </a:p>
      </dsp:txBody>
      <dsp:txXfrm>
        <a:off x="3162650" y="1044327"/>
        <a:ext cx="883893" cy="553567"/>
      </dsp:txXfrm>
    </dsp:sp>
    <dsp:sp modelId="{5903297D-96C0-4B6B-A639-8E790EB61A3A}">
      <dsp:nvSpPr>
        <dsp:cNvPr id="0" name=""/>
        <dsp:cNvSpPr/>
      </dsp:nvSpPr>
      <dsp:spPr>
        <a:xfrm>
          <a:off x="1577376" y="307501"/>
          <a:ext cx="2027220" cy="2027220"/>
        </a:xfrm>
        <a:custGeom>
          <a:avLst/>
          <a:gdLst/>
          <a:ahLst/>
          <a:cxnLst/>
          <a:rect l="0" t="0" r="0" b="0"/>
          <a:pathLst>
            <a:path>
              <a:moveTo>
                <a:pt x="1922154" y="1463002"/>
              </a:moveTo>
              <a:arcTo wR="1013610" hR="1013610" stAng="1579098" swAng="163390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39F2B86-3258-42B6-954F-1D58A4AB7F72}">
      <dsp:nvSpPr>
        <dsp:cNvPr id="0" name=""/>
        <dsp:cNvSpPr/>
      </dsp:nvSpPr>
      <dsp:spPr>
        <a:xfrm>
          <a:off x="2119093" y="2027991"/>
          <a:ext cx="943787" cy="6134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Gaussian Agent</a:t>
          </a:r>
        </a:p>
      </dsp:txBody>
      <dsp:txXfrm>
        <a:off x="2149040" y="2057938"/>
        <a:ext cx="883893" cy="553567"/>
      </dsp:txXfrm>
    </dsp:sp>
    <dsp:sp modelId="{99495AE9-A5EB-447A-99D1-A7F8C91F68C0}">
      <dsp:nvSpPr>
        <dsp:cNvPr id="0" name=""/>
        <dsp:cNvSpPr/>
      </dsp:nvSpPr>
      <dsp:spPr>
        <a:xfrm>
          <a:off x="1577376" y="307501"/>
          <a:ext cx="2027220" cy="2027220"/>
        </a:xfrm>
        <a:custGeom>
          <a:avLst/>
          <a:gdLst/>
          <a:ahLst/>
          <a:cxnLst/>
          <a:rect l="0" t="0" r="0" b="0"/>
          <a:pathLst>
            <a:path>
              <a:moveTo>
                <a:pt x="411402" y="1828933"/>
              </a:moveTo>
              <a:arcTo wR="1013610" hR="1013610" stAng="7587002" swAng="163390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6A80326-EC68-4C5B-98A9-A66F6917F3E4}">
      <dsp:nvSpPr>
        <dsp:cNvPr id="0" name=""/>
        <dsp:cNvSpPr/>
      </dsp:nvSpPr>
      <dsp:spPr>
        <a:xfrm>
          <a:off x="1105482" y="1014380"/>
          <a:ext cx="943787" cy="6134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Uniform Agent</a:t>
          </a:r>
        </a:p>
      </dsp:txBody>
      <dsp:txXfrm>
        <a:off x="1135429" y="1044327"/>
        <a:ext cx="883893" cy="553567"/>
      </dsp:txXfrm>
    </dsp:sp>
    <dsp:sp modelId="{4633C9CC-0840-4226-B962-6AE330191CC7}">
      <dsp:nvSpPr>
        <dsp:cNvPr id="0" name=""/>
        <dsp:cNvSpPr/>
      </dsp:nvSpPr>
      <dsp:spPr>
        <a:xfrm>
          <a:off x="1577376" y="307501"/>
          <a:ext cx="2027220" cy="2027220"/>
        </a:xfrm>
        <a:custGeom>
          <a:avLst/>
          <a:gdLst/>
          <a:ahLst/>
          <a:cxnLst/>
          <a:rect l="0" t="0" r="0" b="0"/>
          <a:pathLst>
            <a:path>
              <a:moveTo>
                <a:pt x="105065" y="564218"/>
              </a:moveTo>
              <a:arcTo wR="1013610" hR="1013610" stAng="12379098" swAng="163390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68CDE6-1442-440C-946C-36F2140694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804C3F1B-3C4C-4C3A-B8D0-EB5BDDBC13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79EB485-BE40-42C2-A124-1C59C9065831}" type="datetimeFigureOut">
              <a:rPr lang="he-IL" smtClean="0"/>
              <a:t>כ"ה/חשון/תשפ"ב</a:t>
            </a:fld>
            <a:endParaRPr lang="he-IL"/>
          </a:p>
        </p:txBody>
      </p:sp>
      <p:sp>
        <p:nvSpPr>
          <p:cNvPr id="4" name="Footer Placeholder 3">
            <a:extLst>
              <a:ext uri="{FF2B5EF4-FFF2-40B4-BE49-F238E27FC236}">
                <a16:creationId xmlns:a16="http://schemas.microsoft.com/office/drawing/2014/main" id="{086F5A3C-A1B6-4780-8B90-2E64F6145B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DDABEDD8-5252-4BC6-94B5-E1AD2D446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8622F07-5282-4B82-985F-2EC3D88DC9FA}" type="slidenum">
              <a:rPr lang="he-IL" smtClean="0"/>
              <a:t>‹#›</a:t>
            </a:fld>
            <a:endParaRPr lang="he-IL"/>
          </a:p>
        </p:txBody>
      </p:sp>
    </p:spTree>
    <p:extLst>
      <p:ext uri="{BB962C8B-B14F-4D97-AF65-F5344CB8AC3E}">
        <p14:creationId xmlns:p14="http://schemas.microsoft.com/office/powerpoint/2010/main" val="334938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D84BF70-F678-4E0C-A768-7750307B7B3D}" type="datetimeFigureOut">
              <a:rPr lang="he-IL" smtClean="0"/>
              <a:t>כ"ד/חשון/תשפ"ב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23C78F5-5A45-4F29-8BF1-BDB6DE7EB81D}" type="slidenum">
              <a:rPr lang="he-IL" smtClean="0"/>
              <a:t>‹#›</a:t>
            </a:fld>
            <a:endParaRPr lang="he-IL"/>
          </a:p>
        </p:txBody>
      </p:sp>
    </p:spTree>
    <p:extLst>
      <p:ext uri="{BB962C8B-B14F-4D97-AF65-F5344CB8AC3E}">
        <p14:creationId xmlns:p14="http://schemas.microsoft.com/office/powerpoint/2010/main" val="701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בניית שחקנים לומדים במשחק האור והזומבים</a:t>
            </a:r>
          </a:p>
        </p:txBody>
      </p:sp>
      <p:sp>
        <p:nvSpPr>
          <p:cNvPr id="4" name="Slide Number Placeholder 3"/>
          <p:cNvSpPr>
            <a:spLocks noGrp="1"/>
          </p:cNvSpPr>
          <p:nvPr>
            <p:ph type="sldNum" sz="quarter" idx="5"/>
          </p:nvPr>
        </p:nvSpPr>
        <p:spPr/>
        <p:txBody>
          <a:bodyPr/>
          <a:lstStyle/>
          <a:p>
            <a:fld id="{123C78F5-5A45-4F29-8BF1-BDB6DE7EB81D}" type="slidenum">
              <a:rPr lang="he-IL" smtClean="0"/>
              <a:t>3</a:t>
            </a:fld>
            <a:endParaRPr lang="he-IL"/>
          </a:p>
        </p:txBody>
      </p:sp>
    </p:spTree>
    <p:extLst>
      <p:ext uri="{BB962C8B-B14F-4D97-AF65-F5344CB8AC3E}">
        <p14:creationId xmlns:p14="http://schemas.microsoft.com/office/powerpoint/2010/main" val="309810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25</a:t>
            </a:fld>
            <a:endParaRPr lang="he-IL"/>
          </a:p>
        </p:txBody>
      </p:sp>
    </p:spTree>
    <p:extLst>
      <p:ext uri="{BB962C8B-B14F-4D97-AF65-F5344CB8AC3E}">
        <p14:creationId xmlns:p14="http://schemas.microsoft.com/office/powerpoint/2010/main" val="156483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26</a:t>
            </a:fld>
            <a:endParaRPr lang="he-IL"/>
          </a:p>
        </p:txBody>
      </p:sp>
    </p:spTree>
    <p:extLst>
      <p:ext uri="{BB962C8B-B14F-4D97-AF65-F5344CB8AC3E}">
        <p14:creationId xmlns:p14="http://schemas.microsoft.com/office/powerpoint/2010/main" val="279471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33</a:t>
            </a:fld>
            <a:endParaRPr lang="he-IL"/>
          </a:p>
        </p:txBody>
      </p:sp>
    </p:spTree>
    <p:extLst>
      <p:ext uri="{BB962C8B-B14F-4D97-AF65-F5344CB8AC3E}">
        <p14:creationId xmlns:p14="http://schemas.microsoft.com/office/powerpoint/2010/main" val="178308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39</a:t>
            </a:fld>
            <a:endParaRPr lang="he-IL"/>
          </a:p>
        </p:txBody>
      </p:sp>
    </p:spTree>
    <p:extLst>
      <p:ext uri="{BB962C8B-B14F-4D97-AF65-F5344CB8AC3E}">
        <p14:creationId xmlns:p14="http://schemas.microsoft.com/office/powerpoint/2010/main" val="88744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zombie, the reward is positive</a:t>
            </a:r>
          </a:p>
          <a:p>
            <a:r>
              <a:rPr lang="en-US" dirty="0"/>
              <a:t>In general it can be noticed that there is learning against all the agents in all the games.</a:t>
            </a:r>
          </a:p>
          <a:p>
            <a:r>
              <a:rPr lang="en-US" dirty="0"/>
              <a:t>There is absolute success (convergence to optimal policy) against the constant agents</a:t>
            </a:r>
          </a:p>
          <a:p>
            <a:r>
              <a:rPr lang="en-US" dirty="0"/>
              <a:t>On the other hand, in games against the random agents, there is partial success but a significant upward trend in almost all cases.</a:t>
            </a:r>
          </a:p>
          <a:p>
            <a:r>
              <a:rPr lang="en-US" dirty="0"/>
              <a:t>In all cases except against the random agent in the game in the smallest board.</a:t>
            </a:r>
          </a:p>
          <a:p>
            <a:r>
              <a:rPr lang="en-US" dirty="0"/>
              <a:t>Because at this stage we have not examined the results in relation to any optimal method, we can not say if these are the best results the agent could achieve, but these are good and satisfactory results - there is general learning in all board sizes and against all agents</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45</a:t>
            </a:fld>
            <a:endParaRPr lang="he-IL"/>
          </a:p>
        </p:txBody>
      </p:sp>
    </p:spTree>
    <p:extLst>
      <p:ext uri="{BB962C8B-B14F-4D97-AF65-F5344CB8AC3E}">
        <p14:creationId xmlns:p14="http://schemas.microsoft.com/office/powerpoint/2010/main" val="309347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47</a:t>
            </a:fld>
            <a:endParaRPr lang="he-IL"/>
          </a:p>
        </p:txBody>
      </p:sp>
    </p:spTree>
    <p:extLst>
      <p:ext uri="{BB962C8B-B14F-4D97-AF65-F5344CB8AC3E}">
        <p14:creationId xmlns:p14="http://schemas.microsoft.com/office/powerpoint/2010/main" val="3715902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case where the algorithm plays the light, the reward is negative</a:t>
            </a:r>
          </a:p>
          <a:p>
            <a:r>
              <a:rPr lang="en-US" dirty="0"/>
              <a:t>We can see a beautiful convergence to optimal policy against all agents on a 10x10 board.</a:t>
            </a:r>
          </a:p>
          <a:p>
            <a:r>
              <a:rPr lang="en-US" dirty="0"/>
              <a:t>However, when looking at the success of the light player as the DDQN agent in larger board sizes, one can see controversial success.</a:t>
            </a:r>
          </a:p>
          <a:p>
            <a:r>
              <a:rPr lang="en-US" dirty="0"/>
              <a:t>There is a convergence in all cases in the game against the constant agents.</a:t>
            </a:r>
          </a:p>
          <a:p>
            <a:r>
              <a:rPr lang="en-US" dirty="0"/>
              <a:t>But, if we look at the game against the random agents, we can see a relatively upward trend in the game against the middle Gaussian agent.</a:t>
            </a:r>
          </a:p>
          <a:p>
            <a:r>
              <a:rPr lang="en-US" dirty="0"/>
              <a:t>And in the rest of the games: A complete failure - there is not even a spark of convergence.</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52</a:t>
            </a:fld>
            <a:endParaRPr lang="he-IL"/>
          </a:p>
        </p:txBody>
      </p:sp>
    </p:spTree>
    <p:extLst>
      <p:ext uri="{BB962C8B-B14F-4D97-AF65-F5344CB8AC3E}">
        <p14:creationId xmlns:p14="http://schemas.microsoft.com/office/powerpoint/2010/main" val="14670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3C78F5-5A45-4F29-8BF1-BDB6DE7EB81D}" type="slidenum">
              <a:rPr lang="he-IL" smtClean="0"/>
              <a:t>56</a:t>
            </a:fld>
            <a:endParaRPr lang="he-IL"/>
          </a:p>
        </p:txBody>
      </p:sp>
    </p:spTree>
    <p:extLst>
      <p:ext uri="{BB962C8B-B14F-4D97-AF65-F5344CB8AC3E}">
        <p14:creationId xmlns:p14="http://schemas.microsoft.com/office/powerpoint/2010/main" val="2340071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Lowest possible searches with single and double compared to high values with uniform and gaussian (20x20 uniform agent with similar results is with 15 searches as well)</a:t>
            </a:r>
          </a:p>
        </p:txBody>
      </p:sp>
      <p:sp>
        <p:nvSpPr>
          <p:cNvPr id="4" name="Slide Number Placeholder 3"/>
          <p:cNvSpPr>
            <a:spLocks noGrp="1"/>
          </p:cNvSpPr>
          <p:nvPr>
            <p:ph type="sldNum" sz="quarter" idx="5"/>
          </p:nvPr>
        </p:nvSpPr>
        <p:spPr/>
        <p:txBody>
          <a:bodyPr/>
          <a:lstStyle/>
          <a:p>
            <a:fld id="{123C78F5-5A45-4F29-8BF1-BDB6DE7EB81D}" type="slidenum">
              <a:rPr lang="he-IL" smtClean="0"/>
              <a:t>62</a:t>
            </a:fld>
            <a:endParaRPr lang="he-IL"/>
          </a:p>
        </p:txBody>
      </p:sp>
    </p:spTree>
    <p:extLst>
      <p:ext uri="{BB962C8B-B14F-4D97-AF65-F5344CB8AC3E}">
        <p14:creationId xmlns:p14="http://schemas.microsoft.com/office/powerpoint/2010/main" val="419228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From the graph above, it seems that in cases where the agent fails to converge to successful strategy (compared to DDQN), there is a learning barrier at the beginning of the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This barrier could be due to a poor configuration of the </a:t>
            </a:r>
            <a:r>
              <a:rPr lang="en-US" sz="1800" dirty="0" err="1">
                <a:effectLst/>
                <a:latin typeface="Calibri" panose="020F0502020204030204" pitchFamily="34" charset="0"/>
                <a:ea typeface="Calibri" panose="020F0502020204030204" pitchFamily="34" charset="0"/>
              </a:rPr>
              <a:t>AlphaZero</a:t>
            </a:r>
            <a:r>
              <a:rPr lang="en-US" sz="1800" dirty="0">
                <a:effectLst/>
                <a:latin typeface="Calibri" panose="020F0502020204030204" pitchFamily="34" charset="0"/>
                <a:ea typeface="Calibri" panose="020F0502020204030204" pitchFamily="34" charset="0"/>
              </a:rPr>
              <a:t> algorithm. As well as the partial observability compared to the success the agent reaches as the Light Player (next section).</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63</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7343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size of 3x3</a:t>
            </a:r>
          </a:p>
          <a:p>
            <a:r>
              <a:rPr lang="en-US" dirty="0"/>
              <a:t>Zombie chose 2</a:t>
            </a:r>
            <a:r>
              <a:rPr lang="en-US" baseline="30000" dirty="0"/>
              <a:t>nd</a:t>
            </a:r>
            <a:r>
              <a:rPr lang="en-US" dirty="0"/>
              <a:t> row</a:t>
            </a:r>
          </a:p>
          <a:p>
            <a:r>
              <a:rPr lang="en-US" dirty="0"/>
              <a:t>Light chose 5</a:t>
            </a:r>
            <a:r>
              <a:rPr lang="en-US" baseline="30000" dirty="0"/>
              <a:t>th</a:t>
            </a:r>
            <a:r>
              <a:rPr lang="en-US" dirty="0"/>
              <a:t> row, 2</a:t>
            </a:r>
            <a:r>
              <a:rPr lang="en-US" baseline="30000" dirty="0"/>
              <a:t>nd</a:t>
            </a:r>
            <a:r>
              <a:rPr lang="en-US" dirty="0"/>
              <a:t> column</a:t>
            </a:r>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06399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As the light player, we notice that the algorithm performs well with the greater amounts of tree searches, which it is reasonable since the light player action space is larger (exponential greater compared to zombie player)</a:t>
            </a:r>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67</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2683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rPr>
              <a:t>The most striking thing that catches our eyes in games against the random agents, is the fact that </a:t>
            </a:r>
            <a:r>
              <a:rPr lang="en-US" sz="1800" dirty="0" err="1">
                <a:effectLst/>
                <a:latin typeface="Calibri" panose="020F0502020204030204" pitchFamily="34" charset="0"/>
                <a:ea typeface="Calibri" panose="020F0502020204030204" pitchFamily="34" charset="0"/>
              </a:rPr>
              <a:t>AlphaZero</a:t>
            </a:r>
            <a:r>
              <a:rPr lang="en-US" sz="1800" dirty="0">
                <a:effectLst/>
                <a:latin typeface="Calibri" panose="020F0502020204030204" pitchFamily="34" charset="0"/>
                <a:ea typeface="Calibri" panose="020F0502020204030204" pitchFamily="34" charset="0"/>
              </a:rPr>
              <a:t> agent quickly converged into a strategy unlike those against the simple agents.</a:t>
            </a:r>
          </a:p>
          <a:p>
            <a:pPr algn="just">
              <a:lnSpc>
                <a:spcPct val="107000"/>
              </a:lnSpc>
              <a:spcAft>
                <a:spcPts val="800"/>
              </a:spcAft>
            </a:pPr>
            <a:r>
              <a:rPr lang="en-US" sz="1800" dirty="0">
                <a:effectLst/>
                <a:latin typeface="Calibri" panose="020F0502020204030204" pitchFamily="34" charset="0"/>
                <a:ea typeface="Calibri" panose="020F0502020204030204" pitchFamily="34" charset="0"/>
              </a:rPr>
              <a:t>The main reason for such cases is the fact that the algorithm is based on the Monte Carlo Tree. Which updates the State-Action values ​​according to the rewards from the environment.</a:t>
            </a:r>
          </a:p>
          <a:p>
            <a:r>
              <a:rPr lang="en-US" sz="1800" dirty="0">
                <a:effectLst/>
                <a:latin typeface="Calibri" panose="020F0502020204030204" pitchFamily="34" charset="0"/>
                <a:ea typeface="Calibri" panose="020F0502020204030204" pitchFamily="34" charset="0"/>
              </a:rPr>
              <a:t>In games against the simple agents, </a:t>
            </a:r>
            <a:r>
              <a:rPr lang="en-US" sz="1800" dirty="0" err="1">
                <a:effectLst/>
                <a:latin typeface="Calibri" panose="020F0502020204030204" pitchFamily="34" charset="0"/>
                <a:ea typeface="Calibri" panose="020F0502020204030204" pitchFamily="34" charset="0"/>
              </a:rPr>
              <a:t>AlphaZero</a:t>
            </a:r>
            <a:r>
              <a:rPr lang="en-US" sz="1800" dirty="0">
                <a:effectLst/>
                <a:latin typeface="Calibri" panose="020F0502020204030204" pitchFamily="34" charset="0"/>
                <a:ea typeface="Calibri" panose="020F0502020204030204" pitchFamily="34" charset="0"/>
              </a:rPr>
              <a:t> agent spends most of the time looking for actions which will reward him positively and finds this only in a very limited number of situations, since the zombies travel in unique places over the board</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68</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2750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3C78F5-5A45-4F29-8BF1-BDB6DE7EB81D}" type="slidenum">
              <a:rPr lang="he-IL" smtClean="0"/>
              <a:t>70</a:t>
            </a:fld>
            <a:endParaRPr lang="he-IL"/>
          </a:p>
        </p:txBody>
      </p:sp>
    </p:spTree>
    <p:extLst>
      <p:ext uri="{BB962C8B-B14F-4D97-AF65-F5344CB8AC3E}">
        <p14:creationId xmlns:p14="http://schemas.microsoft.com/office/powerpoint/2010/main" val="301968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This is because the best model was trained against the Uniform agent which is very similar to the Gaussian agent</a:t>
            </a:r>
            <a:endParaRPr lang="en-US" dirty="0"/>
          </a:p>
        </p:txBody>
      </p:sp>
      <p:sp>
        <p:nvSpPr>
          <p:cNvPr id="4" name="Slide Number Placeholder 3"/>
          <p:cNvSpPr>
            <a:spLocks noGrp="1"/>
          </p:cNvSpPr>
          <p:nvPr>
            <p:ph type="sldNum" sz="quarter" idx="5"/>
          </p:nvPr>
        </p:nvSpPr>
        <p:spPr/>
        <p:txBody>
          <a:bodyPr/>
          <a:lstStyle/>
          <a:p>
            <a:fld id="{123C78F5-5A45-4F29-8BF1-BDB6DE7EB81D}" type="slidenum">
              <a:rPr lang="he-IL" smtClean="0"/>
              <a:t>71</a:t>
            </a:fld>
            <a:endParaRPr lang="he-IL"/>
          </a:p>
        </p:txBody>
      </p:sp>
    </p:spTree>
    <p:extLst>
      <p:ext uri="{BB962C8B-B14F-4D97-AF65-F5344CB8AC3E}">
        <p14:creationId xmlns:p14="http://schemas.microsoft.com/office/powerpoint/2010/main" val="414622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Lowest possible searches with single and double compared to high values with uniform and gaussian (20x20 uniform agent with similar results is with 15 searches as well)</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73</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79325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This is because the best model was trained against the Uniform agent which is very similar to the Gaussian agent</a:t>
            </a:r>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64505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76</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27654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We will expand on additional directions for further research, given additional time and computing resources (RAM and processing units)</a:t>
            </a:r>
          </a:p>
          <a:p>
            <a:endParaRPr lang="en-US" dirty="0"/>
          </a:p>
        </p:txBody>
      </p:sp>
      <p:sp>
        <p:nvSpPr>
          <p:cNvPr id="4" name="Slide Number Placeholder 3"/>
          <p:cNvSpPr>
            <a:spLocks noGrp="1"/>
          </p:cNvSpPr>
          <p:nvPr>
            <p:ph type="sldNum" sz="quarter" idx="5"/>
          </p:nvPr>
        </p:nvSpPr>
        <p:spPr/>
        <p:txBody>
          <a:bodyPr/>
          <a:lstStyle/>
          <a:p>
            <a:fld id="{123C78F5-5A45-4F29-8BF1-BDB6DE7EB81D}" type="slidenum">
              <a:rPr lang="he-IL" smtClean="0"/>
              <a:t>77</a:t>
            </a:fld>
            <a:endParaRPr lang="he-IL"/>
          </a:p>
        </p:txBody>
      </p:sp>
    </p:spTree>
    <p:extLst>
      <p:ext uri="{BB962C8B-B14F-4D97-AF65-F5344CB8AC3E}">
        <p14:creationId xmlns:p14="http://schemas.microsoft.com/office/powerpoint/2010/main" val="392137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4</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56228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7</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23C78F5-5A45-4F29-8BF1-BDB6DE7EB81D}"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3000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8</a:t>
            </a:fld>
            <a:endParaRPr lang="he-IL"/>
          </a:p>
        </p:txBody>
      </p:sp>
    </p:spTree>
    <p:extLst>
      <p:ext uri="{BB962C8B-B14F-4D97-AF65-F5344CB8AC3E}">
        <p14:creationId xmlns:p14="http://schemas.microsoft.com/office/powerpoint/2010/main" val="54598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size of 3x3</a:t>
            </a:r>
          </a:p>
          <a:p>
            <a:r>
              <a:rPr lang="en-US" dirty="0"/>
              <a:t>Zombie chose 2</a:t>
            </a:r>
            <a:r>
              <a:rPr lang="en-US" baseline="30000" dirty="0"/>
              <a:t>nd</a:t>
            </a:r>
            <a:r>
              <a:rPr lang="en-US" dirty="0"/>
              <a:t> row</a:t>
            </a:r>
          </a:p>
          <a:p>
            <a:r>
              <a:rPr lang="en-US" dirty="0"/>
              <a:t>Light chose 5</a:t>
            </a:r>
            <a:r>
              <a:rPr lang="en-US" baseline="30000" dirty="0"/>
              <a:t>th</a:t>
            </a:r>
            <a:r>
              <a:rPr lang="en-US" dirty="0"/>
              <a:t> row, 2</a:t>
            </a:r>
            <a:r>
              <a:rPr lang="en-US" baseline="30000" dirty="0"/>
              <a:t>nd</a:t>
            </a:r>
            <a:r>
              <a:rPr lang="en-US" dirty="0"/>
              <a:t> column</a:t>
            </a:r>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10</a:t>
            </a:fld>
            <a:endParaRPr lang="he-IL"/>
          </a:p>
        </p:txBody>
      </p:sp>
    </p:spTree>
    <p:extLst>
      <p:ext uri="{BB962C8B-B14F-4D97-AF65-F5344CB8AC3E}">
        <p14:creationId xmlns:p14="http://schemas.microsoft.com/office/powerpoint/2010/main" val="383494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4</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11</a:t>
            </a:fld>
            <a:endParaRPr lang="he-IL"/>
          </a:p>
        </p:txBody>
      </p:sp>
    </p:spTree>
    <p:extLst>
      <p:ext uri="{BB962C8B-B14F-4D97-AF65-F5344CB8AC3E}">
        <p14:creationId xmlns:p14="http://schemas.microsoft.com/office/powerpoint/2010/main" val="265720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 chose 3</a:t>
            </a:r>
            <a:r>
              <a:rPr lang="en-US" baseline="30000" dirty="0"/>
              <a:t>rd</a:t>
            </a:r>
            <a:r>
              <a:rPr lang="en-US" dirty="0"/>
              <a:t> row</a:t>
            </a:r>
          </a:p>
          <a:p>
            <a:r>
              <a:rPr lang="en-US" dirty="0"/>
              <a:t>Light chose 7</a:t>
            </a:r>
            <a:r>
              <a:rPr lang="en-US" baseline="30000" dirty="0"/>
              <a:t>th</a:t>
            </a:r>
            <a:r>
              <a:rPr lang="en-US" dirty="0"/>
              <a:t> row, 2</a:t>
            </a:r>
            <a:r>
              <a:rPr lang="en-US" baseline="30000" dirty="0"/>
              <a:t>nd</a:t>
            </a:r>
            <a:r>
              <a:rPr lang="en-US" dirty="0"/>
              <a:t> column</a:t>
            </a:r>
            <a:endParaRPr lang="he-IL" dirty="0"/>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12</a:t>
            </a:fld>
            <a:endParaRPr lang="he-IL"/>
          </a:p>
        </p:txBody>
      </p:sp>
    </p:spTree>
    <p:extLst>
      <p:ext uri="{BB962C8B-B14F-4D97-AF65-F5344CB8AC3E}">
        <p14:creationId xmlns:p14="http://schemas.microsoft.com/office/powerpoint/2010/main" val="56797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diving deep into all the gameplay-scenarios, lets review the platform we have built to handle the project demands</a:t>
            </a:r>
          </a:p>
          <a:p>
            <a:endParaRPr lang="he-IL" dirty="0"/>
          </a:p>
        </p:txBody>
      </p:sp>
      <p:sp>
        <p:nvSpPr>
          <p:cNvPr id="4" name="Slide Number Placeholder 3"/>
          <p:cNvSpPr>
            <a:spLocks noGrp="1"/>
          </p:cNvSpPr>
          <p:nvPr>
            <p:ph type="sldNum" sz="quarter" idx="5"/>
          </p:nvPr>
        </p:nvSpPr>
        <p:spPr/>
        <p:txBody>
          <a:bodyPr/>
          <a:lstStyle/>
          <a:p>
            <a:fld id="{123C78F5-5A45-4F29-8BF1-BDB6DE7EB81D}" type="slidenum">
              <a:rPr lang="he-IL" smtClean="0"/>
              <a:t>24</a:t>
            </a:fld>
            <a:endParaRPr lang="he-IL"/>
          </a:p>
        </p:txBody>
      </p:sp>
    </p:spTree>
    <p:extLst>
      <p:ext uri="{BB962C8B-B14F-4D97-AF65-F5344CB8AC3E}">
        <p14:creationId xmlns:p14="http://schemas.microsoft.com/office/powerpoint/2010/main" val="1461036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4730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26388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68051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649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251367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737017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338175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663231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6061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420939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878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6302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90111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92684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11252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6790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4B5AD-6900-4AAB-8E0A-F3B10092E509}" type="datetimeFigureOut">
              <a:rPr lang="he-IL" smtClean="0"/>
              <a:t>כ"ד/חשון/תשפ"ב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CFA0502-C091-412B-B270-44F0A705EE0B}" type="slidenum">
              <a:rPr lang="he-IL" smtClean="0"/>
              <a:t>‹#›</a:t>
            </a:fld>
            <a:endParaRPr lang="he-IL"/>
          </a:p>
        </p:txBody>
      </p:sp>
    </p:spTree>
    <p:extLst>
      <p:ext uri="{BB962C8B-B14F-4D97-AF65-F5344CB8AC3E}">
        <p14:creationId xmlns:p14="http://schemas.microsoft.com/office/powerpoint/2010/main" val="215796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B4B5AD-6900-4AAB-8E0A-F3B10092E509}" type="datetimeFigureOut">
              <a:rPr lang="he-IL" smtClean="0"/>
              <a:t>כ"ד/חשון/תשפ"ב</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FA0502-C091-412B-B270-44F0A705EE0B}" type="slidenum">
              <a:rPr lang="he-IL" smtClean="0"/>
              <a:t>‹#›</a:t>
            </a:fld>
            <a:endParaRPr lang="he-IL"/>
          </a:p>
        </p:txBody>
      </p:sp>
    </p:spTree>
    <p:extLst>
      <p:ext uri="{BB962C8B-B14F-4D97-AF65-F5344CB8AC3E}">
        <p14:creationId xmlns:p14="http://schemas.microsoft.com/office/powerpoint/2010/main" val="3961490545"/>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23.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21.png"/><Relationship Id="rId4" Type="http://schemas.openxmlformats.org/officeDocument/2006/relationships/diagramData" Target="../diagrams/data1.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37.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5.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7.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openxmlformats.org/officeDocument/2006/relationships/image" Target="../media/image43.jpe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notesSlide" Target="../notesSlides/notesSlide17.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56.xml"/><Relationship Id="rId6"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21.png"/><Relationship Id="rId4" Type="http://schemas.openxmlformats.org/officeDocument/2006/relationships/image" Target="../media/image44.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5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6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63.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6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7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7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7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4.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p:txBody>
          <a:bodyPr/>
          <a:lstStyle/>
          <a:p>
            <a:r>
              <a:rPr lang="en-US" dirty="0"/>
              <a:t>Final Report</a:t>
            </a:r>
            <a:endParaRPr lang="he-IL" dirty="0"/>
          </a:p>
        </p:txBody>
      </p:sp>
      <p:sp>
        <p:nvSpPr>
          <p:cNvPr id="3" name="Subtitle 2">
            <a:extLst>
              <a:ext uri="{FF2B5EF4-FFF2-40B4-BE49-F238E27FC236}">
                <a16:creationId xmlns:a16="http://schemas.microsoft.com/office/drawing/2014/main" id="{F53F3A01-7D44-4259-B740-727A754E2487}"/>
              </a:ext>
            </a:extLst>
          </p:cNvPr>
          <p:cNvSpPr>
            <a:spLocks noGrp="1"/>
          </p:cNvSpPr>
          <p:nvPr>
            <p:ph type="subTitle" idx="1"/>
          </p:nvPr>
        </p:nvSpPr>
        <p:spPr>
          <a:xfrm>
            <a:off x="1869141" y="3603812"/>
            <a:ext cx="8798859" cy="1653988"/>
          </a:xfrm>
        </p:spPr>
        <p:txBody>
          <a:bodyPr/>
          <a:lstStyle/>
          <a:p>
            <a:pPr>
              <a:lnSpc>
                <a:spcPct val="107000"/>
              </a:lnSpc>
              <a:spcBef>
                <a:spcPts val="1200"/>
              </a:spcBef>
            </a:pPr>
            <a:r>
              <a:rPr lang="en-US" dirty="0"/>
              <a:t>Mastering a zero-sum asymmetric game using deep neural networks</a:t>
            </a:r>
          </a:p>
          <a:p>
            <a:pPr>
              <a:lnSpc>
                <a:spcPct val="107000"/>
              </a:lnSpc>
              <a:spcBef>
                <a:spcPts val="1200"/>
              </a:spcBef>
            </a:pPr>
            <a:r>
              <a:rPr lang="en-US" dirty="0"/>
              <a:t>Eliav Shalelashvili</a:t>
            </a:r>
            <a:endParaRPr lang="he-IL" dirty="0"/>
          </a:p>
        </p:txBody>
      </p:sp>
    </p:spTree>
    <p:extLst>
      <p:ext uri="{BB962C8B-B14F-4D97-AF65-F5344CB8AC3E}">
        <p14:creationId xmlns:p14="http://schemas.microsoft.com/office/powerpoint/2010/main" val="22536606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a:t>
            </a:r>
            <a:r>
              <a:rPr lang="en-US" baseline="30000" dirty="0"/>
              <a:t>st</a:t>
            </a:r>
            <a:r>
              <a:rPr lang="en-US" dirty="0"/>
              <a:t> frame</a:t>
            </a:r>
            <a:endParaRPr lang="he-IL" dirty="0"/>
          </a:p>
        </p:txBody>
      </p:sp>
      <p:pic>
        <p:nvPicPr>
          <p:cNvPr id="7" name="Content Placeholder 6">
            <a:extLst>
              <a:ext uri="{FF2B5EF4-FFF2-40B4-BE49-F238E27FC236}">
                <a16:creationId xmlns:a16="http://schemas.microsoft.com/office/drawing/2014/main" id="{3789BB95-6CDA-46F5-8F6D-25BA8DAE94D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3" name="TextBox 2">
            <a:extLst>
              <a:ext uri="{FF2B5EF4-FFF2-40B4-BE49-F238E27FC236}">
                <a16:creationId xmlns:a16="http://schemas.microsoft.com/office/drawing/2014/main" id="{1EC03199-DB1B-45E4-A693-1C57C1C86D23}"/>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6347533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second frame of the game</a:t>
            </a:r>
            <a:endParaRPr lang="he-IL" dirty="0"/>
          </a:p>
        </p:txBody>
      </p:sp>
      <p:pic>
        <p:nvPicPr>
          <p:cNvPr id="10" name="Content Placeholder 9">
            <a:extLst>
              <a:ext uri="{FF2B5EF4-FFF2-40B4-BE49-F238E27FC236}">
                <a16:creationId xmlns:a16="http://schemas.microsoft.com/office/drawing/2014/main" id="{5566ECA9-1184-4938-B14B-95622250BE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7" name="TextBox 6">
            <a:extLst>
              <a:ext uri="{FF2B5EF4-FFF2-40B4-BE49-F238E27FC236}">
                <a16:creationId xmlns:a16="http://schemas.microsoft.com/office/drawing/2014/main" id="{C97C3CB0-F686-47B8-9F7B-B6996E2B5454}"/>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937141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third frame of the game</a:t>
            </a:r>
            <a:endParaRPr lang="he-IL" dirty="0"/>
          </a:p>
        </p:txBody>
      </p:sp>
      <p:pic>
        <p:nvPicPr>
          <p:cNvPr id="8" name="Content Placeholder 7">
            <a:extLst>
              <a:ext uri="{FF2B5EF4-FFF2-40B4-BE49-F238E27FC236}">
                <a16:creationId xmlns:a16="http://schemas.microsoft.com/office/drawing/2014/main" id="{1F21C704-175D-44FA-88DB-867EBB72E7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E9A9325-1FBD-499D-9784-86627CFBFB9C}"/>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0895224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forth frame of the game</a:t>
            </a:r>
            <a:endParaRPr lang="he-IL" dirty="0"/>
          </a:p>
        </p:txBody>
      </p:sp>
      <p:pic>
        <p:nvPicPr>
          <p:cNvPr id="8" name="Content Placeholder 7">
            <a:extLst>
              <a:ext uri="{FF2B5EF4-FFF2-40B4-BE49-F238E27FC236}">
                <a16:creationId xmlns:a16="http://schemas.microsoft.com/office/drawing/2014/main" id="{5F82B863-10B2-47EF-8C07-665098FE3A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A8525AA-435E-4A67-AA96-872302508E7B}"/>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311415384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fifth frame of the game</a:t>
            </a:r>
            <a:endParaRPr lang="he-IL" dirty="0"/>
          </a:p>
        </p:txBody>
      </p:sp>
      <p:pic>
        <p:nvPicPr>
          <p:cNvPr id="8" name="Content Placeholder 7">
            <a:extLst>
              <a:ext uri="{FF2B5EF4-FFF2-40B4-BE49-F238E27FC236}">
                <a16:creationId xmlns:a16="http://schemas.microsoft.com/office/drawing/2014/main" id="{6445EA30-D104-49C0-AABC-C55C0452D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B5365C4A-FBBE-4B75-AA28-B57F612F57C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23892830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sixth frame of the game</a:t>
            </a:r>
            <a:endParaRPr lang="he-IL" dirty="0"/>
          </a:p>
        </p:txBody>
      </p:sp>
      <p:pic>
        <p:nvPicPr>
          <p:cNvPr id="8" name="Content Placeholder 7">
            <a:extLst>
              <a:ext uri="{FF2B5EF4-FFF2-40B4-BE49-F238E27FC236}">
                <a16:creationId xmlns:a16="http://schemas.microsoft.com/office/drawing/2014/main" id="{634F15B3-8AF3-4307-BA3B-270587688D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13043434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7</a:t>
            </a:r>
            <a:r>
              <a:rPr lang="en-US" baseline="30000" dirty="0"/>
              <a:t>th</a:t>
            </a:r>
            <a:r>
              <a:rPr lang="en-US" dirty="0"/>
              <a:t> frame</a:t>
            </a:r>
            <a:endParaRPr lang="he-IL" dirty="0"/>
          </a:p>
        </p:txBody>
      </p:sp>
      <p:pic>
        <p:nvPicPr>
          <p:cNvPr id="12" name="Content Placeholder 11">
            <a:extLst>
              <a:ext uri="{FF2B5EF4-FFF2-40B4-BE49-F238E27FC236}">
                <a16:creationId xmlns:a16="http://schemas.microsoft.com/office/drawing/2014/main" id="{A60ED292-2395-4FA4-A8CD-6189EED4F4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
        <p:nvSpPr>
          <p:cNvPr id="13" name="Oval 12">
            <a:extLst>
              <a:ext uri="{FF2B5EF4-FFF2-40B4-BE49-F238E27FC236}">
                <a16:creationId xmlns:a16="http://schemas.microsoft.com/office/drawing/2014/main" id="{3846B07B-138E-4E95-99C0-19CB1C12E3C9}"/>
              </a:ext>
            </a:extLst>
          </p:cNvPr>
          <p:cNvSpPr/>
          <p:nvPr/>
        </p:nvSpPr>
        <p:spPr>
          <a:xfrm>
            <a:off x="8460914" y="2615381"/>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390655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8</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31DF6FF1-5CE4-4237-8A05-376293630E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
        <p:nvSpPr>
          <p:cNvPr id="11" name="Oval 10">
            <a:extLst>
              <a:ext uri="{FF2B5EF4-FFF2-40B4-BE49-F238E27FC236}">
                <a16:creationId xmlns:a16="http://schemas.microsoft.com/office/drawing/2014/main" id="{3DC8F2AB-1C73-4315-A695-4E06B6F3BB2A}"/>
              </a:ext>
            </a:extLst>
          </p:cNvPr>
          <p:cNvSpPr/>
          <p:nvPr/>
        </p:nvSpPr>
        <p:spPr>
          <a:xfrm>
            <a:off x="8460914" y="3106998"/>
            <a:ext cx="1337187" cy="785044"/>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2175658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9</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D502B803-114A-45F7-B278-2DD003E60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1</a:t>
            </a:r>
          </a:p>
          <a:p>
            <a:pPr marL="285750" indent="-285750">
              <a:buFont typeface="Arial" panose="020B0604020202020204" pitchFamily="34" charset="0"/>
              <a:buChar char="•"/>
            </a:pPr>
            <a:r>
              <a:rPr lang="en-US" dirty="0"/>
              <a:t>Light reward: -1</a:t>
            </a:r>
          </a:p>
        </p:txBody>
      </p:sp>
    </p:spTree>
    <p:extLst>
      <p:ext uri="{BB962C8B-B14F-4D97-AF65-F5344CB8AC3E}">
        <p14:creationId xmlns:p14="http://schemas.microsoft.com/office/powerpoint/2010/main" val="73807869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10</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65431360-B9AE-4981-9BA2-1C643BF90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9478299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C161-6712-4FDA-9DA7-4CD9956C043B}"/>
              </a:ext>
            </a:extLst>
          </p:cNvPr>
          <p:cNvSpPr>
            <a:spLocks noGrp="1"/>
          </p:cNvSpPr>
          <p:nvPr>
            <p:ph type="title"/>
          </p:nvPr>
        </p:nvSpPr>
        <p:spPr/>
        <p:txBody>
          <a:bodyPr/>
          <a:lstStyle/>
          <a:p>
            <a:r>
              <a:rPr lang="en-US" dirty="0"/>
              <a:t>Table of contents</a:t>
            </a:r>
            <a:endParaRPr lang="he-IL" dirty="0"/>
          </a:p>
        </p:txBody>
      </p:sp>
      <p:sp>
        <p:nvSpPr>
          <p:cNvPr id="3" name="Content Placeholder 2">
            <a:extLst>
              <a:ext uri="{FF2B5EF4-FFF2-40B4-BE49-F238E27FC236}">
                <a16:creationId xmlns:a16="http://schemas.microsoft.com/office/drawing/2014/main" id="{D61EC056-C98D-402A-A3B1-038262C952B9}"/>
              </a:ext>
            </a:extLst>
          </p:cNvPr>
          <p:cNvSpPr>
            <a:spLocks noGrp="1"/>
          </p:cNvSpPr>
          <p:nvPr>
            <p:ph idx="1"/>
          </p:nvPr>
        </p:nvSpPr>
        <p:spPr/>
        <p:txBody>
          <a:bodyPr/>
          <a:lstStyle/>
          <a:p>
            <a:pPr algn="l" rtl="0"/>
            <a:r>
              <a:rPr lang="en-US" dirty="0"/>
              <a:t>The Problem of Light Against Zombies</a:t>
            </a:r>
          </a:p>
          <a:p>
            <a:pPr algn="l" rtl="0"/>
            <a:r>
              <a:rPr lang="en-US" dirty="0"/>
              <a:t>Framework Implementation</a:t>
            </a:r>
          </a:p>
          <a:p>
            <a:pPr algn="l" rtl="0"/>
            <a:r>
              <a:rPr lang="en-US" dirty="0"/>
              <a:t>Learning Agents</a:t>
            </a:r>
          </a:p>
          <a:p>
            <a:pPr algn="l" rtl="0"/>
            <a:r>
              <a:rPr lang="en-US" dirty="0"/>
              <a:t>Game Scenarios and Evaluations</a:t>
            </a:r>
          </a:p>
          <a:p>
            <a:pPr algn="l" rtl="0"/>
            <a:r>
              <a:rPr lang="en-US" dirty="0"/>
              <a:t>The Competition Between Learning Agents</a:t>
            </a:r>
          </a:p>
          <a:p>
            <a:pPr algn="l" rtl="0"/>
            <a:r>
              <a:rPr lang="en-US" dirty="0"/>
              <a:t>Conclusions</a:t>
            </a:r>
            <a:endParaRPr lang="he-IL" dirty="0"/>
          </a:p>
        </p:txBody>
      </p:sp>
    </p:spTree>
    <p:extLst>
      <p:ext uri="{BB962C8B-B14F-4D97-AF65-F5344CB8AC3E}">
        <p14:creationId xmlns:p14="http://schemas.microsoft.com/office/powerpoint/2010/main" val="172491825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11</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4A5D54ED-7BD5-4C47-B92C-270F0660BC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169844819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12</a:t>
            </a:r>
            <a:r>
              <a:rPr lang="en-US" baseline="30000" dirty="0"/>
              <a:t>th</a:t>
            </a:r>
            <a:r>
              <a:rPr lang="en-US" dirty="0"/>
              <a:t> frame</a:t>
            </a:r>
            <a:endParaRPr lang="he-IL" dirty="0"/>
          </a:p>
        </p:txBody>
      </p:sp>
      <p:pic>
        <p:nvPicPr>
          <p:cNvPr id="8" name="Content Placeholder 7">
            <a:extLst>
              <a:ext uri="{FF2B5EF4-FFF2-40B4-BE49-F238E27FC236}">
                <a16:creationId xmlns:a16="http://schemas.microsoft.com/office/drawing/2014/main" id="{C24EF911-4B40-44B4-B274-8130EC4411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13490002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13</a:t>
            </a:r>
            <a:r>
              <a:rPr lang="en-US" baseline="30000" dirty="0"/>
              <a:t>th</a:t>
            </a:r>
            <a:r>
              <a:rPr lang="en-US" dirty="0"/>
              <a:t> frame</a:t>
            </a:r>
            <a:endParaRPr lang="he-IL" dirty="0"/>
          </a:p>
        </p:txBody>
      </p:sp>
      <p:pic>
        <p:nvPicPr>
          <p:cNvPr id="7" name="Content Placeholder 6">
            <a:extLst>
              <a:ext uri="{FF2B5EF4-FFF2-40B4-BE49-F238E27FC236}">
                <a16:creationId xmlns:a16="http://schemas.microsoft.com/office/drawing/2014/main" id="{58CB7039-97C4-4842-A3CA-01D0BEAC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94F9879D-450C-485C-96E7-CDC8A4BE53DD}"/>
              </a:ext>
            </a:extLst>
          </p:cNvPr>
          <p:cNvSpPr txBox="1"/>
          <p:nvPr/>
        </p:nvSpPr>
        <p:spPr>
          <a:xfrm>
            <a:off x="9782174" y="3400425"/>
            <a:ext cx="2228850" cy="646331"/>
          </a:xfrm>
          <a:prstGeom prst="rect">
            <a:avLst/>
          </a:prstGeom>
          <a:noFill/>
        </p:spPr>
        <p:txBody>
          <a:bodyPr wrap="square" rtlCol="1">
            <a:spAutoFit/>
          </a:bodyPr>
          <a:lstStyle/>
          <a:p>
            <a:pPr marL="285750" indent="-285750">
              <a:buFont typeface="Arial" panose="020B0604020202020204" pitchFamily="34" charset="0"/>
              <a:buChar char="•"/>
            </a:pPr>
            <a:r>
              <a:rPr lang="en-US" dirty="0"/>
              <a:t>Zombie reward: 0</a:t>
            </a:r>
          </a:p>
          <a:p>
            <a:pPr marL="285750" indent="-285750">
              <a:buFont typeface="Arial" panose="020B0604020202020204" pitchFamily="34" charset="0"/>
              <a:buChar char="•"/>
            </a:pPr>
            <a:r>
              <a:rPr lang="en-US" dirty="0"/>
              <a:t>Light reward: 0</a:t>
            </a:r>
          </a:p>
        </p:txBody>
      </p:sp>
    </p:spTree>
    <p:extLst>
      <p:ext uri="{BB962C8B-B14F-4D97-AF65-F5344CB8AC3E}">
        <p14:creationId xmlns:p14="http://schemas.microsoft.com/office/powerpoint/2010/main" val="422825571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0507-015B-4D8F-9055-4CA593BE1C29}"/>
              </a:ext>
            </a:extLst>
          </p:cNvPr>
          <p:cNvSpPr>
            <a:spLocks noGrp="1"/>
          </p:cNvSpPr>
          <p:nvPr>
            <p:ph type="title"/>
          </p:nvPr>
        </p:nvSpPr>
        <p:spPr>
          <a:xfrm>
            <a:off x="1141413" y="315734"/>
            <a:ext cx="9905998" cy="1478570"/>
          </a:xfrm>
        </p:spPr>
        <p:txBody>
          <a:bodyPr/>
          <a:lstStyle/>
          <a:p>
            <a:r>
              <a:rPr lang="en-US" dirty="0"/>
              <a:t>Game-play demonstration</a:t>
            </a:r>
            <a:endParaRPr lang="he-IL" dirty="0"/>
          </a:p>
        </p:txBody>
      </p:sp>
      <p:pic>
        <p:nvPicPr>
          <p:cNvPr id="3" name="Light against Zombies 2021-02-14 18-50-51">
            <a:hlinkClick r:id="" action="ppaction://media"/>
            <a:extLst>
              <a:ext uri="{FF2B5EF4-FFF2-40B4-BE49-F238E27FC236}">
                <a16:creationId xmlns:a16="http://schemas.microsoft.com/office/drawing/2014/main" id="{656DBC9A-1AAE-4FEF-83F9-25750542F659}"/>
              </a:ext>
            </a:extLst>
          </p:cNvPr>
          <p:cNvPicPr>
            <a:picLocks noGrp="1" noChangeAspect="1"/>
          </p:cNvPicPr>
          <p:nvPr>
            <p:ph idx="1"/>
            <a:videoFile r:link="rId3"/>
            <p:extLst>
              <p:ext uri="{DAA4B4D4-6D71-4841-9C94-3DE7FCFB9230}">
                <p14:media xmlns:p14="http://schemas.microsoft.com/office/powerpoint/2010/main" r:embed="rId2"/>
              </p:ext>
            </p:extLst>
          </p:nvPr>
        </p:nvPicPr>
        <p:blipFill rotWithShape="1">
          <a:blip r:embed="rId5"/>
          <a:srcRect t="-1" r="33035" b="33038"/>
          <a:stretch/>
        </p:blipFill>
        <p:spPr>
          <a:xfrm>
            <a:off x="1649413" y="1793875"/>
            <a:ext cx="8890000" cy="4445000"/>
          </a:xfrm>
        </p:spPr>
      </p:pic>
    </p:spTree>
    <p:extLst>
      <p:ext uri="{BB962C8B-B14F-4D97-AF65-F5344CB8AC3E}">
        <p14:creationId xmlns:p14="http://schemas.microsoft.com/office/powerpoint/2010/main" val="45578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Framework implementation</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924152" y="2097088"/>
            <a:ext cx="10340519" cy="4142687"/>
          </a:xfrm>
        </p:spPr>
        <p:txBody>
          <a:bodyPr>
            <a:normAutofit lnSpcReduction="10000"/>
          </a:bodyPr>
          <a:lstStyle/>
          <a:p>
            <a:pPr algn="l" rtl="0"/>
            <a:r>
              <a:rPr lang="en-US" dirty="0"/>
              <a:t>Building a framework that can communicate with an interface of generic type of any agent, turned to be an integrated and significant part of the project</a:t>
            </a:r>
          </a:p>
          <a:p>
            <a:pPr algn="l" rtl="0"/>
            <a:r>
              <a:rPr lang="en-US" dirty="0"/>
              <a:t>We built a </a:t>
            </a:r>
            <a:r>
              <a:rPr lang="en-US" u="sng" dirty="0"/>
              <a:t>framework</a:t>
            </a:r>
            <a:r>
              <a:rPr lang="en-US" dirty="0"/>
              <a:t> for developing and comparing reinforcement learning algorithms</a:t>
            </a:r>
          </a:p>
          <a:p>
            <a:pPr lvl="1" algn="l" rtl="0"/>
            <a:r>
              <a:rPr lang="en-US" dirty="0"/>
              <a:t>More than 20 classes and interfaces</a:t>
            </a:r>
          </a:p>
          <a:p>
            <a:pPr lvl="1" algn="l" rtl="0"/>
            <a:r>
              <a:rPr lang="en-US" dirty="0"/>
              <a:t>Four simple agents </a:t>
            </a:r>
          </a:p>
          <a:p>
            <a:pPr lvl="1" algn="l" rtl="0"/>
            <a:r>
              <a:rPr lang="en-US" dirty="0"/>
              <a:t>A learning agent from the Reinforcement Learning domain</a:t>
            </a:r>
          </a:p>
          <a:p>
            <a:pPr algn="l" rtl="0"/>
            <a:r>
              <a:rPr lang="en-US" dirty="0"/>
              <a:t>It currently contains the game of “Light against Zombie” and supports teaching agents as both players</a:t>
            </a:r>
          </a:p>
          <a:p>
            <a:pPr marL="0" indent="0" algn="l" rtl="0">
              <a:buNone/>
            </a:pPr>
            <a:endParaRPr lang="he-IL" dirty="0"/>
          </a:p>
        </p:txBody>
      </p:sp>
    </p:spTree>
    <p:extLst>
      <p:ext uri="{BB962C8B-B14F-4D97-AF65-F5344CB8AC3E}">
        <p14:creationId xmlns:p14="http://schemas.microsoft.com/office/powerpoint/2010/main" val="187123609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ACB2-CE17-4F28-8119-2B5F02C30576}"/>
              </a:ext>
            </a:extLst>
          </p:cNvPr>
          <p:cNvSpPr>
            <a:spLocks noGrp="1"/>
          </p:cNvSpPr>
          <p:nvPr>
            <p:ph type="title"/>
          </p:nvPr>
        </p:nvSpPr>
        <p:spPr/>
        <p:txBody>
          <a:bodyPr/>
          <a:lstStyle/>
          <a:p>
            <a:r>
              <a:rPr lang="en-US" dirty="0"/>
              <a:t>running the framework</a:t>
            </a:r>
            <a:endParaRPr lang="he-IL" dirty="0"/>
          </a:p>
        </p:txBody>
      </p:sp>
      <p:sp>
        <p:nvSpPr>
          <p:cNvPr id="3" name="Content Placeholder 2">
            <a:extLst>
              <a:ext uri="{FF2B5EF4-FFF2-40B4-BE49-F238E27FC236}">
                <a16:creationId xmlns:a16="http://schemas.microsoft.com/office/drawing/2014/main" id="{89E0EA0A-AD33-479F-92A4-0945C6BD7637}"/>
              </a:ext>
            </a:extLst>
          </p:cNvPr>
          <p:cNvSpPr>
            <a:spLocks noGrp="1"/>
          </p:cNvSpPr>
          <p:nvPr>
            <p:ph idx="1"/>
          </p:nvPr>
        </p:nvSpPr>
        <p:spPr>
          <a:xfrm>
            <a:off x="1311604" y="2097088"/>
            <a:ext cx="9905999" cy="4007248"/>
          </a:xfrm>
        </p:spPr>
        <p:txBody>
          <a:bodyPr>
            <a:normAutofit/>
          </a:bodyPr>
          <a:lstStyle/>
          <a:p>
            <a:pPr marL="0" indent="0" algn="l" rtl="0">
              <a:buNone/>
            </a:pPr>
            <a:r>
              <a:rPr lang="en-US" dirty="0"/>
              <a:t>1. Define configuration:</a:t>
            </a:r>
          </a:p>
          <a:p>
            <a:pPr lvl="1" algn="l" rtl="0"/>
            <a:r>
              <a:rPr lang="en-US" dirty="0"/>
              <a:t>Interactive mode - Boolean</a:t>
            </a:r>
          </a:p>
          <a:p>
            <a:pPr lvl="2" algn="l" rtl="0"/>
            <a:r>
              <a:rPr lang="en-US" dirty="0"/>
              <a:t>Display width/height</a:t>
            </a:r>
          </a:p>
          <a:p>
            <a:pPr lvl="1" algn="l" rtl="0"/>
            <a:r>
              <a:rPr lang="en-US" dirty="0"/>
              <a:t>Number of training and validation episodes </a:t>
            </a:r>
          </a:p>
          <a:p>
            <a:pPr lvl="1" algn="l" rtl="0"/>
            <a:r>
              <a:rPr lang="en-US" dirty="0"/>
              <a:t>Number of zombies per episode</a:t>
            </a:r>
          </a:p>
          <a:p>
            <a:pPr lvl="1" algn="l" rtl="0"/>
            <a:r>
              <a:rPr lang="en-US" dirty="0"/>
              <a:t>Light size</a:t>
            </a:r>
          </a:p>
          <a:p>
            <a:pPr lvl="1" algn="l" rtl="0"/>
            <a:r>
              <a:rPr lang="en-US" dirty="0"/>
              <a:t>Board width/height</a:t>
            </a:r>
          </a:p>
          <a:p>
            <a:pPr lvl="1" algn="l" rtl="0"/>
            <a:r>
              <a:rPr lang="en-US" dirty="0"/>
              <a:t>Maximum hit points</a:t>
            </a:r>
          </a:p>
          <a:p>
            <a:pPr lvl="1" algn="l" rtl="0"/>
            <a:r>
              <a:rPr lang="en-US" dirty="0"/>
              <a:t>Heal ratio</a:t>
            </a:r>
            <a:endParaRPr lang="he-IL" dirty="0"/>
          </a:p>
        </p:txBody>
      </p:sp>
    </p:spTree>
    <p:extLst>
      <p:ext uri="{BB962C8B-B14F-4D97-AF65-F5344CB8AC3E}">
        <p14:creationId xmlns:p14="http://schemas.microsoft.com/office/powerpoint/2010/main" val="293025740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14908-7EB7-49AB-A271-D965023BC99A}"/>
              </a:ext>
            </a:extLst>
          </p:cNvPr>
          <p:cNvSpPr>
            <a:spLocks noGrp="1"/>
          </p:cNvSpPr>
          <p:nvPr>
            <p:ph idx="1"/>
          </p:nvPr>
        </p:nvSpPr>
        <p:spPr>
          <a:xfrm>
            <a:off x="1236663" y="1609913"/>
            <a:ext cx="9905999" cy="4238437"/>
          </a:xfrm>
        </p:spPr>
        <p:txBody>
          <a:bodyPr>
            <a:normAutofit/>
          </a:bodyPr>
          <a:lstStyle/>
          <a:p>
            <a:pPr marL="0" indent="0" algn="l" rtl="0">
              <a:buNone/>
            </a:pPr>
            <a:r>
              <a:rPr lang="en-US" dirty="0"/>
              <a:t>2. Competitors definition:</a:t>
            </a:r>
          </a:p>
          <a:p>
            <a:pPr lvl="1" algn="l" rtl="0"/>
            <a:r>
              <a:rPr lang="en-US" dirty="0"/>
              <a:t>Each agent must implement some basic methods in order to participate the game:</a:t>
            </a:r>
          </a:p>
          <a:p>
            <a:pPr lvl="2" algn="l" rtl="0"/>
            <a:r>
              <a:rPr lang="en-US" dirty="0"/>
              <a:t>Given a state, choose action</a:t>
            </a:r>
          </a:p>
          <a:p>
            <a:pPr lvl="2" algn="l" rtl="0"/>
            <a:r>
              <a:rPr lang="en-US" dirty="0"/>
              <a:t>Learning by batches of (state, action, next state, reward)</a:t>
            </a:r>
          </a:p>
          <a:p>
            <a:pPr lvl="1" algn="l" rtl="0"/>
            <a:r>
              <a:rPr lang="en-US" dirty="0"/>
              <a:t>Example:</a:t>
            </a:r>
          </a:p>
          <a:p>
            <a:pPr lvl="2" algn="l" rtl="0"/>
            <a:r>
              <a:rPr lang="en-US" dirty="0"/>
              <a:t>Uniform distribution agent as the zombie player</a:t>
            </a:r>
          </a:p>
          <a:p>
            <a:pPr lvl="3" algn="l" rtl="0"/>
            <a:r>
              <a:rPr lang="en-US" dirty="0"/>
              <a:t>Given a state, choosing action from uniform distribution</a:t>
            </a:r>
          </a:p>
          <a:p>
            <a:pPr lvl="3" algn="l" rtl="0"/>
            <a:r>
              <a:rPr lang="en-US" dirty="0"/>
              <a:t>None</a:t>
            </a:r>
          </a:p>
          <a:p>
            <a:pPr marL="0" indent="0" algn="l" rtl="0">
              <a:buNone/>
            </a:pPr>
            <a:r>
              <a:rPr lang="en-US" dirty="0"/>
              <a:t>3. Run the scenario of two agents playing Light and Zombie</a:t>
            </a:r>
          </a:p>
        </p:txBody>
      </p:sp>
      <p:sp>
        <p:nvSpPr>
          <p:cNvPr id="6" name="Title 1">
            <a:extLst>
              <a:ext uri="{FF2B5EF4-FFF2-40B4-BE49-F238E27FC236}">
                <a16:creationId xmlns:a16="http://schemas.microsoft.com/office/drawing/2014/main" id="{41CDD564-3565-4354-9632-BB3DF4A3AB9A}"/>
              </a:ext>
            </a:extLst>
          </p:cNvPr>
          <p:cNvSpPr txBox="1">
            <a:spLocks/>
          </p:cNvSpPr>
          <p:nvPr/>
        </p:nvSpPr>
        <p:spPr>
          <a:xfrm>
            <a:off x="1143001" y="361344"/>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running the framework</a:t>
            </a:r>
            <a:endParaRPr lang="he-IL" dirty="0"/>
          </a:p>
        </p:txBody>
      </p:sp>
    </p:spTree>
    <p:extLst>
      <p:ext uri="{BB962C8B-B14F-4D97-AF65-F5344CB8AC3E}">
        <p14:creationId xmlns:p14="http://schemas.microsoft.com/office/powerpoint/2010/main" val="43668597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reinforcement learning environment">
            <a:extLst>
              <a:ext uri="{FF2B5EF4-FFF2-40B4-BE49-F238E27FC236}">
                <a16:creationId xmlns:a16="http://schemas.microsoft.com/office/drawing/2014/main" id="{B0541C35-B54F-4E98-8B5E-FAA1C250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710" y="3981672"/>
            <a:ext cx="4266200" cy="2800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Rectangle 32">
            <a:extLst>
              <a:ext uri="{FF2B5EF4-FFF2-40B4-BE49-F238E27FC236}">
                <a16:creationId xmlns:a16="http://schemas.microsoft.com/office/drawing/2014/main" id="{B3A0E73F-934B-4AB1-93C8-5E4A4CA524BB}"/>
              </a:ext>
            </a:extLst>
          </p:cNvPr>
          <p:cNvSpPr/>
          <p:nvPr/>
        </p:nvSpPr>
        <p:spPr>
          <a:xfrm>
            <a:off x="5399773" y="4232632"/>
            <a:ext cx="1511166"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53D1B2B6-6EC5-4701-9661-13BF234BEE44}"/>
              </a:ext>
            </a:extLst>
          </p:cNvPr>
          <p:cNvSpPr/>
          <p:nvPr/>
        </p:nvSpPr>
        <p:spPr>
          <a:xfrm>
            <a:off x="5621154" y="5486400"/>
            <a:ext cx="1087654" cy="10299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667324D3-9BE6-4D48-ABB9-B00F6211C080}"/>
              </a:ext>
            </a:extLst>
          </p:cNvPr>
          <p:cNvSpPr>
            <a:spLocks noGrp="1"/>
          </p:cNvSpPr>
          <p:nvPr>
            <p:ph type="title"/>
          </p:nvPr>
        </p:nvSpPr>
        <p:spPr>
          <a:xfrm>
            <a:off x="1719073" y="77542"/>
            <a:ext cx="8165592" cy="1478570"/>
          </a:xfrm>
        </p:spPr>
        <p:txBody>
          <a:bodyPr/>
          <a:lstStyle/>
          <a:p>
            <a:r>
              <a:rPr lang="en-US" dirty="0"/>
              <a:t>running the framework - summary</a:t>
            </a:r>
            <a:endParaRPr lang="he-IL" dirty="0"/>
          </a:p>
        </p:txBody>
      </p:sp>
      <p:graphicFrame>
        <p:nvGraphicFramePr>
          <p:cNvPr id="4" name="Content Placeholder 3">
            <a:extLst>
              <a:ext uri="{FF2B5EF4-FFF2-40B4-BE49-F238E27FC236}">
                <a16:creationId xmlns:a16="http://schemas.microsoft.com/office/drawing/2014/main" id="{3054C392-5D63-4D45-9330-DADD11351290}"/>
              </a:ext>
            </a:extLst>
          </p:cNvPr>
          <p:cNvGraphicFramePr>
            <a:graphicFrameLocks noGrp="1"/>
          </p:cNvGraphicFramePr>
          <p:nvPr>
            <p:ph idx="1"/>
            <p:extLst>
              <p:ext uri="{D42A27DB-BD31-4B8C-83A1-F6EECF244321}">
                <p14:modId xmlns:p14="http://schemas.microsoft.com/office/powerpoint/2010/main" val="2091685092"/>
              </p:ext>
            </p:extLst>
          </p:nvPr>
        </p:nvGraphicFramePr>
        <p:xfrm>
          <a:off x="2487209" y="1371600"/>
          <a:ext cx="7217582" cy="2434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FC250452-BB4F-4586-B402-FA5807962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54" y="6185920"/>
            <a:ext cx="985328" cy="554248"/>
          </a:xfrm>
          <a:prstGeom prst="rect">
            <a:avLst/>
          </a:prstGeom>
        </p:spPr>
      </p:pic>
      <p:sp>
        <p:nvSpPr>
          <p:cNvPr id="16" name="TextBox 15">
            <a:extLst>
              <a:ext uri="{FF2B5EF4-FFF2-40B4-BE49-F238E27FC236}">
                <a16:creationId xmlns:a16="http://schemas.microsoft.com/office/drawing/2014/main" id="{4C185513-6CB1-4479-A4CB-6206C7E4BD8B}"/>
              </a:ext>
            </a:extLst>
          </p:cNvPr>
          <p:cNvSpPr txBox="1"/>
          <p:nvPr/>
        </p:nvSpPr>
        <p:spPr>
          <a:xfrm>
            <a:off x="5618272" y="6299229"/>
            <a:ext cx="985328" cy="369332"/>
          </a:xfrm>
          <a:prstGeom prst="rect">
            <a:avLst/>
          </a:prstGeom>
          <a:noFill/>
        </p:spPr>
        <p:txBody>
          <a:bodyPr wrap="square" rtlCol="1">
            <a:spAutoFit/>
          </a:bodyPr>
          <a:lstStyle/>
          <a:p>
            <a:pPr algn="ctr"/>
            <a:r>
              <a:rPr lang="en-US" dirty="0"/>
              <a:t>ZOMBIE</a:t>
            </a:r>
            <a:endParaRPr lang="he-IL" dirty="0"/>
          </a:p>
        </p:txBody>
      </p:sp>
      <p:pic>
        <p:nvPicPr>
          <p:cNvPr id="30" name="Picture 29">
            <a:extLst>
              <a:ext uri="{FF2B5EF4-FFF2-40B4-BE49-F238E27FC236}">
                <a16:creationId xmlns:a16="http://schemas.microsoft.com/office/drawing/2014/main" id="{CF57D381-6D0F-417C-97E7-3F8356DC8021}"/>
              </a:ext>
            </a:extLst>
          </p:cNvPr>
          <p:cNvPicPr>
            <a:picLocks noChangeAspect="1"/>
          </p:cNvPicPr>
          <p:nvPr/>
        </p:nvPicPr>
        <p:blipFill>
          <a:blip r:embed="rId10"/>
          <a:stretch>
            <a:fillRect/>
          </a:stretch>
        </p:blipFill>
        <p:spPr>
          <a:xfrm>
            <a:off x="5621154" y="5588704"/>
            <a:ext cx="985328" cy="554247"/>
          </a:xfrm>
          <a:prstGeom prst="rect">
            <a:avLst/>
          </a:prstGeom>
        </p:spPr>
      </p:pic>
      <p:sp>
        <p:nvSpPr>
          <p:cNvPr id="31" name="TextBox 30">
            <a:extLst>
              <a:ext uri="{FF2B5EF4-FFF2-40B4-BE49-F238E27FC236}">
                <a16:creationId xmlns:a16="http://schemas.microsoft.com/office/drawing/2014/main" id="{9D9D0204-770F-4C98-B8E6-5B452C6BBF5D}"/>
              </a:ext>
            </a:extLst>
          </p:cNvPr>
          <p:cNvSpPr txBox="1"/>
          <p:nvPr/>
        </p:nvSpPr>
        <p:spPr>
          <a:xfrm>
            <a:off x="5621154" y="5702646"/>
            <a:ext cx="985328" cy="369332"/>
          </a:xfrm>
          <a:prstGeom prst="rect">
            <a:avLst/>
          </a:prstGeom>
          <a:noFill/>
        </p:spPr>
        <p:txBody>
          <a:bodyPr wrap="square" rtlCol="1">
            <a:spAutoFit/>
          </a:bodyPr>
          <a:lstStyle/>
          <a:p>
            <a:pPr algn="ctr"/>
            <a:r>
              <a:rPr lang="en-US" dirty="0"/>
              <a:t>LIGHT</a:t>
            </a:r>
            <a:endParaRPr lang="he-IL" dirty="0"/>
          </a:p>
        </p:txBody>
      </p:sp>
      <p:pic>
        <p:nvPicPr>
          <p:cNvPr id="34" name="Picture 33">
            <a:extLst>
              <a:ext uri="{FF2B5EF4-FFF2-40B4-BE49-F238E27FC236}">
                <a16:creationId xmlns:a16="http://schemas.microsoft.com/office/drawing/2014/main" id="{B5A279B7-971E-4F14-8BE7-60E203AB5D84}"/>
              </a:ext>
            </a:extLst>
          </p:cNvPr>
          <p:cNvPicPr>
            <a:picLocks noChangeAspect="1"/>
          </p:cNvPicPr>
          <p:nvPr/>
        </p:nvPicPr>
        <p:blipFill>
          <a:blip r:embed="rId11"/>
          <a:stretch>
            <a:fillRect/>
          </a:stretch>
        </p:blipFill>
        <p:spPr>
          <a:xfrm>
            <a:off x="5468217" y="4251571"/>
            <a:ext cx="1376276" cy="688138"/>
          </a:xfrm>
          <a:prstGeom prst="rect">
            <a:avLst/>
          </a:prstGeom>
        </p:spPr>
      </p:pic>
    </p:spTree>
    <p:extLst>
      <p:ext uri="{BB962C8B-B14F-4D97-AF65-F5344CB8AC3E}">
        <p14:creationId xmlns:p14="http://schemas.microsoft.com/office/powerpoint/2010/main" val="2411024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B73E-A6FF-4A14-81A7-3753167BE797}"/>
              </a:ext>
            </a:extLst>
          </p:cNvPr>
          <p:cNvSpPr>
            <a:spLocks noGrp="1"/>
          </p:cNvSpPr>
          <p:nvPr>
            <p:ph type="title"/>
          </p:nvPr>
        </p:nvSpPr>
        <p:spPr>
          <a:xfrm>
            <a:off x="1143001" y="345051"/>
            <a:ext cx="9905998" cy="1478570"/>
          </a:xfrm>
        </p:spPr>
        <p:txBody>
          <a:bodyPr/>
          <a:lstStyle/>
          <a:p>
            <a:r>
              <a:rPr lang="en-US" dirty="0"/>
              <a:t>Games and agents</a:t>
            </a:r>
            <a:endParaRPr lang="he-IL"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AC64B1E-68EB-4155-A638-8BCC60D6427F}"/>
                  </a:ext>
                </a:extLst>
              </p:cNvPr>
              <p:cNvSpPr>
                <a:spLocks noGrp="1"/>
              </p:cNvSpPr>
              <p:nvPr>
                <p:ph idx="1"/>
              </p:nvPr>
            </p:nvSpPr>
            <p:spPr>
              <a:xfrm>
                <a:off x="1143001" y="1578929"/>
                <a:ext cx="9905999" cy="4226647"/>
              </a:xfrm>
            </p:spPr>
            <p:txBody>
              <a:bodyPr>
                <a:normAutofit fontScale="92500" lnSpcReduction="10000"/>
              </a:bodyPr>
              <a:lstStyle/>
              <a:p>
                <a:pPr algn="l" rtl="0"/>
                <a:r>
                  <a:rPr lang="en-US" dirty="0"/>
                  <a:t>Squared Game Boards of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2</m:t>
                    </m:r>
                    <m:r>
                      <a:rPr lang="en-US" i="1" dirty="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30</m:t>
                    </m:r>
                  </m:oMath>
                </a14:m>
                <a:endParaRPr lang="he-IL" dirty="0"/>
              </a:p>
              <a:p>
                <a:pPr algn="l" rtl="0"/>
                <a:r>
                  <a:rPr lang="en-US" dirty="0"/>
                  <a:t>Simple Agents: </a:t>
                </a:r>
              </a:p>
              <a:p>
                <a:pPr lvl="1" algn="l" rtl="0"/>
                <a:r>
                  <a:rPr lang="en-US" dirty="0"/>
                  <a:t>Single Action</a:t>
                </a:r>
              </a:p>
              <a:p>
                <a:pPr lvl="1" algn="l" rtl="0"/>
                <a:r>
                  <a:rPr lang="en-US" dirty="0"/>
                  <a:t>Double Action</a:t>
                </a:r>
              </a:p>
              <a:p>
                <a:pPr lvl="1" algn="l" rtl="0"/>
                <a:r>
                  <a:rPr lang="en-US" dirty="0"/>
                  <a:t>Uniform</a:t>
                </a:r>
              </a:p>
              <a:p>
                <a:pPr lvl="1" algn="l" rtl="0"/>
                <a:r>
                  <a:rPr lang="en-US" dirty="0"/>
                  <a:t>Gaussian</a:t>
                </a:r>
              </a:p>
              <a:p>
                <a:pPr algn="l" rtl="0"/>
                <a:r>
                  <a:rPr lang="en-US" dirty="0"/>
                  <a:t>Learning Agent:</a:t>
                </a:r>
              </a:p>
              <a:p>
                <a:pPr lvl="1" algn="l" rtl="0"/>
                <a:r>
                  <a:rPr lang="en-US" dirty="0"/>
                  <a:t>Double Deep Q-Learning</a:t>
                </a:r>
              </a:p>
              <a:p>
                <a:pPr lvl="1" algn="l" rtl="0"/>
                <a:r>
                  <a:rPr lang="en-US" dirty="0"/>
                  <a:t>Monte Carlo Tree Search</a:t>
                </a:r>
              </a:p>
              <a:p>
                <a:pPr lvl="1" algn="l" rtl="0"/>
                <a:r>
                  <a:rPr lang="en-US" dirty="0"/>
                  <a:t>Alpha Zero</a:t>
                </a:r>
                <a:endParaRPr lang="he-IL" dirty="0"/>
              </a:p>
            </p:txBody>
          </p:sp>
        </mc:Choice>
        <mc:Fallback>
          <p:sp>
            <p:nvSpPr>
              <p:cNvPr id="7" name="Content Placeholder 2">
                <a:extLst>
                  <a:ext uri="{FF2B5EF4-FFF2-40B4-BE49-F238E27FC236}">
                    <a16:creationId xmlns:a16="http://schemas.microsoft.com/office/drawing/2014/main" id="{EAC64B1E-68EB-4155-A638-8BCC60D6427F}"/>
                  </a:ext>
                </a:extLst>
              </p:cNvPr>
              <p:cNvSpPr>
                <a:spLocks noGrp="1" noRot="1" noChangeAspect="1" noMove="1" noResize="1" noEditPoints="1" noAdjustHandles="1" noChangeArrowheads="1" noChangeShapeType="1" noTextEdit="1"/>
              </p:cNvSpPr>
              <p:nvPr>
                <p:ph idx="1"/>
              </p:nvPr>
            </p:nvSpPr>
            <p:spPr>
              <a:xfrm>
                <a:off x="1143001" y="1578929"/>
                <a:ext cx="9905999" cy="4226647"/>
              </a:xfrm>
              <a:blipFill>
                <a:blip r:embed="rId3"/>
                <a:stretch>
                  <a:fillRect l="-1108" t="-2309" b="-144"/>
                </a:stretch>
              </a:blipFill>
            </p:spPr>
            <p:txBody>
              <a:bodyPr/>
              <a:lstStyle/>
              <a:p>
                <a:r>
                  <a:rPr lang="en-US">
                    <a:noFill/>
                  </a:rPr>
                  <a:t> </a:t>
                </a:r>
              </a:p>
            </p:txBody>
          </p:sp>
        </mc:Fallback>
      </mc:AlternateContent>
    </p:spTree>
    <p:extLst>
      <p:ext uri="{BB962C8B-B14F-4D97-AF65-F5344CB8AC3E}">
        <p14:creationId xmlns:p14="http://schemas.microsoft.com/office/powerpoint/2010/main" val="417222985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4818-44DF-4311-A093-AE67A5975484}"/>
              </a:ext>
            </a:extLst>
          </p:cNvPr>
          <p:cNvSpPr>
            <a:spLocks noGrp="1"/>
          </p:cNvSpPr>
          <p:nvPr>
            <p:ph type="title"/>
          </p:nvPr>
        </p:nvSpPr>
        <p:spPr/>
        <p:txBody>
          <a:bodyPr/>
          <a:lstStyle/>
          <a:p>
            <a:r>
              <a:rPr lang="en-US" dirty="0"/>
              <a:t>Simple Agents elaboration</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3AB076-C77C-4ABB-898C-1CAC92454AED}"/>
                  </a:ext>
                </a:extLst>
              </p:cNvPr>
              <p:cNvSpPr>
                <a:spLocks noGrp="1"/>
              </p:cNvSpPr>
              <p:nvPr>
                <p:ph idx="1"/>
              </p:nvPr>
            </p:nvSpPr>
            <p:spPr>
              <a:xfrm>
                <a:off x="1141412" y="2249486"/>
                <a:ext cx="9905999" cy="4187889"/>
              </a:xfrm>
            </p:spPr>
            <p:txBody>
              <a:bodyPr>
                <a:normAutofit/>
              </a:bodyPr>
              <a:lstStyle/>
              <a:p>
                <a:pPr algn="l" rtl="0"/>
                <a:r>
                  <a:rPr lang="en-US" dirty="0"/>
                  <a:t>From a given set of N possible actions</a:t>
                </a:r>
              </a:p>
              <a:p>
                <a:pPr algn="l" rtl="0"/>
                <a:r>
                  <a:rPr lang="en-US" u="sng" dirty="0"/>
                  <a:t>Single Action </a:t>
                </a:r>
                <a:r>
                  <a:rPr lang="en-US" dirty="0"/>
                  <a:t>- picks the first action</a:t>
                </a:r>
              </a:p>
              <a:p>
                <a:pPr algn="l" rtl="0"/>
                <a:r>
                  <a:rPr lang="en-US" u="sng" dirty="0"/>
                  <a:t>Double Action</a:t>
                </a:r>
                <a:r>
                  <a:rPr lang="en-US" dirty="0"/>
                  <a:t> - picks the first and middle (</a:t>
                </a: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𝑁</m:t>
                        </m:r>
                      </m:num>
                      <m:den>
                        <m:r>
                          <a:rPr lang="en-US" b="0" i="0" smtClean="0">
                            <a:latin typeface="Cambria Math" panose="02040503050406030204" pitchFamily="18" charset="0"/>
                          </a:rPr>
                          <m:t>2</m:t>
                        </m:r>
                      </m:den>
                    </m:f>
                  </m:oMath>
                </a14:m>
                <a:r>
                  <a:rPr lang="en-US" dirty="0"/>
                  <a:t>) actions</a:t>
                </a:r>
              </a:p>
              <a:p>
                <a:pPr algn="l" rtl="0"/>
                <a:r>
                  <a:rPr lang="en-US" u="sng" dirty="0"/>
                  <a:t>Uniform Action</a:t>
                </a:r>
                <a:r>
                  <a:rPr lang="en-US" dirty="0"/>
                  <a:t> - picks a uniformly action</a:t>
                </a:r>
              </a:p>
              <a:p>
                <a:pPr algn="l" rtl="0"/>
                <a:r>
                  <a:rPr lang="en-US" u="sng" dirty="0"/>
                  <a:t>Gaussian Action</a:t>
                </a:r>
                <a:r>
                  <a:rPr lang="en-US" dirty="0"/>
                  <a:t> - picks an action from the normal distribution with:</a:t>
                </a:r>
              </a:p>
              <a:p>
                <a:pPr lvl="1" algn="l" rtl="0"/>
                <a:r>
                  <a:rPr lang="en-US" dirty="0"/>
                  <a:t>Mean - </a:t>
                </a: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𝑁</m:t>
                        </m:r>
                      </m:num>
                      <m:den>
                        <m:r>
                          <a:rPr lang="en-US" b="0" i="0" smtClean="0">
                            <a:latin typeface="Cambria Math" panose="02040503050406030204" pitchFamily="18" charset="0"/>
                          </a:rPr>
                          <m:t>2</m:t>
                        </m:r>
                      </m:den>
                    </m:f>
                  </m:oMath>
                </a14:m>
                <a:endParaRPr lang="en-US" dirty="0"/>
              </a:p>
              <a:p>
                <a:pPr lvl="1" algn="l" rtl="0"/>
                <a:r>
                  <a:rPr lang="en-US" dirty="0"/>
                  <a:t>Standard deviation -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𝑁</m:t>
                        </m:r>
                      </m:num>
                      <m:den>
                        <m:r>
                          <a:rPr lang="en-US">
                            <a:latin typeface="Cambria Math" panose="02040503050406030204" pitchFamily="18" charset="0"/>
                          </a:rPr>
                          <m:t>5</m:t>
                        </m:r>
                      </m:den>
                    </m:f>
                  </m:oMath>
                </a14:m>
                <a:endParaRPr lang="en-US" dirty="0"/>
              </a:p>
            </p:txBody>
          </p:sp>
        </mc:Choice>
        <mc:Fallback>
          <p:sp>
            <p:nvSpPr>
              <p:cNvPr id="3" name="Content Placeholder 2">
                <a:extLst>
                  <a:ext uri="{FF2B5EF4-FFF2-40B4-BE49-F238E27FC236}">
                    <a16:creationId xmlns:a16="http://schemas.microsoft.com/office/drawing/2014/main" id="{C43AB076-C77C-4ABB-898C-1CAC92454AED}"/>
                  </a:ext>
                </a:extLst>
              </p:cNvPr>
              <p:cNvSpPr>
                <a:spLocks noGrp="1" noRot="1" noChangeAspect="1" noMove="1" noResize="1" noEditPoints="1" noAdjustHandles="1" noChangeArrowheads="1" noChangeShapeType="1" noTextEdit="1"/>
              </p:cNvSpPr>
              <p:nvPr>
                <p:ph idx="1"/>
              </p:nvPr>
            </p:nvSpPr>
            <p:spPr>
              <a:xfrm>
                <a:off x="1141412" y="2249486"/>
                <a:ext cx="9905999" cy="4187889"/>
              </a:xfrm>
              <a:blipFill>
                <a:blip r:embed="rId3"/>
                <a:stretch>
                  <a:fillRect l="-1231" t="-1892"/>
                </a:stretch>
              </a:blipFill>
            </p:spPr>
            <p:txBody>
              <a:bodyPr/>
              <a:lstStyle/>
              <a:p>
                <a:r>
                  <a:rPr lang="en-US">
                    <a:noFill/>
                  </a:rPr>
                  <a:t> </a:t>
                </a:r>
              </a:p>
            </p:txBody>
          </p:sp>
        </mc:Fallback>
      </mc:AlternateContent>
    </p:spTree>
    <p:extLst>
      <p:ext uri="{BB962C8B-B14F-4D97-AF65-F5344CB8AC3E}">
        <p14:creationId xmlns:p14="http://schemas.microsoft.com/office/powerpoint/2010/main" val="17449482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2B86-256E-4D6B-B44A-8A7866C13B78}"/>
              </a:ext>
            </a:extLst>
          </p:cNvPr>
          <p:cNvSpPr>
            <a:spLocks noGrp="1"/>
          </p:cNvSpPr>
          <p:nvPr>
            <p:ph type="title"/>
          </p:nvPr>
        </p:nvSpPr>
        <p:spPr/>
        <p:txBody>
          <a:bodyPr/>
          <a:lstStyle/>
          <a:p>
            <a:r>
              <a:rPr lang="en-US" dirty="0"/>
              <a:t>Research goal</a:t>
            </a:r>
            <a:endParaRPr lang="he-IL" dirty="0"/>
          </a:p>
        </p:txBody>
      </p:sp>
      <p:sp>
        <p:nvSpPr>
          <p:cNvPr id="3" name="Content Placeholder 2">
            <a:extLst>
              <a:ext uri="{FF2B5EF4-FFF2-40B4-BE49-F238E27FC236}">
                <a16:creationId xmlns:a16="http://schemas.microsoft.com/office/drawing/2014/main" id="{5409FB69-8C94-45FE-BEE7-90E00C0C6E46}"/>
              </a:ext>
            </a:extLst>
          </p:cNvPr>
          <p:cNvSpPr>
            <a:spLocks noGrp="1"/>
          </p:cNvSpPr>
          <p:nvPr>
            <p:ph idx="1"/>
          </p:nvPr>
        </p:nvSpPr>
        <p:spPr/>
        <p:txBody>
          <a:bodyPr/>
          <a:lstStyle/>
          <a:p>
            <a:pPr algn="l" rtl="0"/>
            <a:r>
              <a:rPr lang="en-US" dirty="0"/>
              <a:t>Build </a:t>
            </a:r>
            <a:r>
              <a:rPr lang="en-US" u="sng" dirty="0"/>
              <a:t>learning agents</a:t>
            </a:r>
            <a:r>
              <a:rPr lang="en-US" dirty="0"/>
              <a:t> to master the game of </a:t>
            </a:r>
            <a:r>
              <a:rPr lang="en-US" u="sng" dirty="0"/>
              <a:t>Light against Zombies</a:t>
            </a:r>
            <a:endParaRPr lang="he-IL" u="sng" dirty="0"/>
          </a:p>
        </p:txBody>
      </p:sp>
    </p:spTree>
    <p:extLst>
      <p:ext uri="{BB962C8B-B14F-4D97-AF65-F5344CB8AC3E}">
        <p14:creationId xmlns:p14="http://schemas.microsoft.com/office/powerpoint/2010/main" val="541191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p:txBody>
          <a:bodyPr/>
          <a:lstStyle/>
          <a:p>
            <a:r>
              <a:rPr lang="en-US" dirty="0"/>
              <a:t>Learning Agents Evaluation</a:t>
            </a:r>
            <a:endParaRPr lang="he-IL" dirty="0"/>
          </a:p>
        </p:txBody>
      </p:sp>
      <p:sp>
        <p:nvSpPr>
          <p:cNvPr id="3" name="Subtitle 2">
            <a:extLst>
              <a:ext uri="{FF2B5EF4-FFF2-40B4-BE49-F238E27FC236}">
                <a16:creationId xmlns:a16="http://schemas.microsoft.com/office/drawing/2014/main" id="{F53F3A01-7D44-4259-B740-727A754E2487}"/>
              </a:ext>
            </a:extLst>
          </p:cNvPr>
          <p:cNvSpPr>
            <a:spLocks noGrp="1"/>
          </p:cNvSpPr>
          <p:nvPr>
            <p:ph type="subTitle" idx="1"/>
          </p:nvPr>
        </p:nvSpPr>
        <p:spPr>
          <a:xfrm>
            <a:off x="1869141" y="3603812"/>
            <a:ext cx="8798859" cy="1653988"/>
          </a:xfrm>
        </p:spPr>
        <p:txBody>
          <a:bodyPr/>
          <a:lstStyle/>
          <a:p>
            <a:pPr>
              <a:lnSpc>
                <a:spcPct val="107000"/>
              </a:lnSpc>
              <a:spcBef>
                <a:spcPts val="1200"/>
              </a:spcBef>
            </a:pPr>
            <a:r>
              <a:rPr lang="en-US" dirty="0"/>
              <a:t>DDQN, MCTS, Alpha-Zero</a:t>
            </a:r>
          </a:p>
        </p:txBody>
      </p:sp>
    </p:spTree>
    <p:extLst>
      <p:ext uri="{BB962C8B-B14F-4D97-AF65-F5344CB8AC3E}">
        <p14:creationId xmlns:p14="http://schemas.microsoft.com/office/powerpoint/2010/main" val="142232449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FC30-4027-4CD7-AB02-96A0DBA2C53C}"/>
              </a:ext>
            </a:extLst>
          </p:cNvPr>
          <p:cNvSpPr>
            <a:spLocks noGrp="1"/>
          </p:cNvSpPr>
          <p:nvPr>
            <p:ph type="title"/>
          </p:nvPr>
        </p:nvSpPr>
        <p:spPr/>
        <p:txBody>
          <a:bodyPr/>
          <a:lstStyle/>
          <a:p>
            <a:r>
              <a:rPr lang="en-US" dirty="0"/>
              <a:t>Double deep q-learning agent</a:t>
            </a:r>
            <a:endParaRPr lang="he-IL" dirty="0"/>
          </a:p>
        </p:txBody>
      </p:sp>
      <p:sp>
        <p:nvSpPr>
          <p:cNvPr id="10" name="Content Placeholder 9">
            <a:extLst>
              <a:ext uri="{FF2B5EF4-FFF2-40B4-BE49-F238E27FC236}">
                <a16:creationId xmlns:a16="http://schemas.microsoft.com/office/drawing/2014/main" id="{CF0773A5-C3EC-4E9E-BBAA-03D8E11E1FEA}"/>
              </a:ext>
            </a:extLst>
          </p:cNvPr>
          <p:cNvSpPr>
            <a:spLocks noGrp="1"/>
          </p:cNvSpPr>
          <p:nvPr>
            <p:ph idx="1"/>
          </p:nvPr>
        </p:nvSpPr>
        <p:spPr>
          <a:xfrm>
            <a:off x="1141413" y="1849437"/>
            <a:ext cx="9905999" cy="3541714"/>
          </a:xfrm>
        </p:spPr>
        <p:txBody>
          <a:bodyPr/>
          <a:lstStyle/>
          <a:p>
            <a:pPr algn="l" rtl="0"/>
            <a:r>
              <a:rPr lang="en-US" dirty="0"/>
              <a:t>Two networks:</a:t>
            </a:r>
          </a:p>
          <a:p>
            <a:pPr lvl="1" algn="l" rtl="0"/>
            <a:r>
              <a:rPr lang="en-US" dirty="0"/>
              <a:t>Policy/online network</a:t>
            </a:r>
          </a:p>
          <a:p>
            <a:pPr lvl="1" algn="l" rtl="0"/>
            <a:r>
              <a:rPr lang="en-US" dirty="0"/>
              <a:t>Target/offline network</a:t>
            </a:r>
          </a:p>
          <a:p>
            <a:pPr algn="l" rtl="0"/>
            <a:r>
              <a:rPr lang="en-US" dirty="0"/>
              <a:t>At each learning step, backpropagate weights of online network with mean squared error loss of the target network</a:t>
            </a:r>
          </a:p>
          <a:p>
            <a:pPr algn="l" rtl="0"/>
            <a:endParaRPr lang="he-IL" dirty="0"/>
          </a:p>
        </p:txBody>
      </p:sp>
    </p:spTree>
    <p:extLst>
      <p:ext uri="{BB962C8B-B14F-4D97-AF65-F5344CB8AC3E}">
        <p14:creationId xmlns:p14="http://schemas.microsoft.com/office/powerpoint/2010/main" val="414036353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Image result for brain">
            <a:extLst>
              <a:ext uri="{FF2B5EF4-FFF2-40B4-BE49-F238E27FC236}">
                <a16:creationId xmlns:a16="http://schemas.microsoft.com/office/drawing/2014/main" id="{CD2FC318-3559-4560-AF72-5B3599F34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287" y="3776040"/>
            <a:ext cx="2853170" cy="2037979"/>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5">
            <a:extLst>
              <a:ext uri="{FF2B5EF4-FFF2-40B4-BE49-F238E27FC236}">
                <a16:creationId xmlns:a16="http://schemas.microsoft.com/office/drawing/2014/main" id="{83F743AB-2359-45D4-85FB-880D36D112B3}"/>
              </a:ext>
            </a:extLst>
          </p:cNvPr>
          <p:cNvPicPr/>
          <p:nvPr/>
        </p:nvPicPr>
        <p:blipFill rotWithShape="1">
          <a:blip r:embed="rId4"/>
          <a:srcRect t="14976" r="72260" b="23417"/>
          <a:stretch/>
        </p:blipFill>
        <p:spPr>
          <a:xfrm>
            <a:off x="6132507" y="3937477"/>
            <a:ext cx="2647950" cy="1715107"/>
          </a:xfrm>
          <a:prstGeom prst="rect">
            <a:avLst/>
          </a:prstGeom>
        </p:spPr>
      </p:pic>
      <p:pic>
        <p:nvPicPr>
          <p:cNvPr id="5" name="תמונה 5">
            <a:extLst>
              <a:ext uri="{FF2B5EF4-FFF2-40B4-BE49-F238E27FC236}">
                <a16:creationId xmlns:a16="http://schemas.microsoft.com/office/drawing/2014/main" id="{96C8DAB7-4C5C-4C0A-BB99-CE476175DD48}"/>
              </a:ext>
            </a:extLst>
          </p:cNvPr>
          <p:cNvPicPr/>
          <p:nvPr/>
        </p:nvPicPr>
        <p:blipFill rotWithShape="1">
          <a:blip r:embed="rId4"/>
          <a:srcRect l="56993" t="19196" r="15267" b="19196"/>
          <a:stretch/>
        </p:blipFill>
        <p:spPr>
          <a:xfrm>
            <a:off x="2852929" y="3937477"/>
            <a:ext cx="2647950" cy="1715107"/>
          </a:xfrm>
          <a:prstGeom prst="rect">
            <a:avLst/>
          </a:prstGeom>
        </p:spPr>
      </p:pic>
      <p:sp>
        <p:nvSpPr>
          <p:cNvPr id="6" name="TextBox 5">
            <a:extLst>
              <a:ext uri="{FF2B5EF4-FFF2-40B4-BE49-F238E27FC236}">
                <a16:creationId xmlns:a16="http://schemas.microsoft.com/office/drawing/2014/main" id="{472D1BB2-3323-473F-B94A-3CCC7AC58F2B}"/>
              </a:ext>
            </a:extLst>
          </p:cNvPr>
          <p:cNvSpPr txBox="1"/>
          <p:nvPr/>
        </p:nvSpPr>
        <p:spPr>
          <a:xfrm>
            <a:off x="3932387" y="2430422"/>
            <a:ext cx="2647950" cy="369332"/>
          </a:xfrm>
          <a:prstGeom prst="rect">
            <a:avLst/>
          </a:prstGeom>
          <a:noFill/>
        </p:spPr>
        <p:txBody>
          <a:bodyPr wrap="square" rtlCol="1">
            <a:spAutoFit/>
          </a:bodyPr>
          <a:lstStyle/>
          <a:p>
            <a:r>
              <a:rPr lang="en-US" dirty="0"/>
              <a:t>State</a:t>
            </a:r>
            <a:endParaRPr lang="he-IL"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4E84851-D4E7-4646-B589-536E5F2F4E57}"/>
                  </a:ext>
                </a:extLst>
              </p:cNvPr>
              <p:cNvSpPr txBox="1"/>
              <p:nvPr/>
            </p:nvSpPr>
            <p:spPr>
              <a:xfrm>
                <a:off x="2951866" y="5961699"/>
                <a:ext cx="2647950" cy="3786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e>
                      </m:acc>
                      <m:r>
                        <a:rPr lang="en-US" i="1" dirty="0" smtClean="0">
                          <a:latin typeface="Cambria Math" panose="02040503050406030204" pitchFamily="18" charset="0"/>
                        </a:rPr>
                        <m:t>= </m:t>
                      </m:r>
                      <m:r>
                        <a:rPr lang="en-US" i="1" dirty="0" smtClean="0">
                          <a:latin typeface="Cambria Math" panose="02040503050406030204" pitchFamily="18" charset="0"/>
                        </a:rPr>
                        <m:t>𝑇𝑎𝑟𝑔𝑒𝑡</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p:sp>
            <p:nvSpPr>
              <p:cNvPr id="7" name="TextBox 6">
                <a:extLst>
                  <a:ext uri="{FF2B5EF4-FFF2-40B4-BE49-F238E27FC236}">
                    <a16:creationId xmlns:a16="http://schemas.microsoft.com/office/drawing/2014/main" id="{E4E84851-D4E7-4646-B589-536E5F2F4E57}"/>
                  </a:ext>
                </a:extLst>
              </p:cNvPr>
              <p:cNvSpPr txBox="1">
                <a:spLocks noRot="1" noChangeAspect="1" noMove="1" noResize="1" noEditPoints="1" noAdjustHandles="1" noChangeArrowheads="1" noChangeShapeType="1" noTextEdit="1"/>
              </p:cNvSpPr>
              <p:nvPr/>
            </p:nvSpPr>
            <p:spPr>
              <a:xfrm>
                <a:off x="2951866" y="5961699"/>
                <a:ext cx="2647950" cy="378630"/>
              </a:xfrm>
              <a:prstGeom prst="rect">
                <a:avLst/>
              </a:prstGeom>
              <a:blipFill>
                <a:blip r:embed="rId5"/>
                <a:stretch>
                  <a:fillRect b="-14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2BA8FFE-0F43-484F-AA96-25C7A9EC362F}"/>
                  </a:ext>
                </a:extLst>
              </p:cNvPr>
              <p:cNvSpPr txBox="1"/>
              <p:nvPr/>
            </p:nvSpPr>
            <p:spPr>
              <a:xfrm>
                <a:off x="5940137" y="5941712"/>
                <a:ext cx="264795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𝑂𝑛𝑙𝑖𝑛𝑒</m:t>
                      </m:r>
                      <m:r>
                        <a:rPr lang="en-US" i="1" dirty="0" smtClean="0">
                          <a:latin typeface="Cambria Math" panose="02040503050406030204" pitchFamily="18" charset="0"/>
                        </a:rPr>
                        <m:t> </m:t>
                      </m:r>
                      <m:r>
                        <a:rPr lang="en-US" i="1" dirty="0" smtClean="0">
                          <a:latin typeface="Cambria Math" panose="02040503050406030204" pitchFamily="18" charset="0"/>
                        </a:rPr>
                        <m:t>𝑜𝑢𝑡𝑝𝑢𝑡</m:t>
                      </m:r>
                    </m:oMath>
                  </m:oMathPara>
                </a14:m>
                <a:endParaRPr lang="he-IL" dirty="0"/>
              </a:p>
            </p:txBody>
          </p:sp>
        </mc:Choice>
        <mc:Fallback>
          <p:sp>
            <p:nvSpPr>
              <p:cNvPr id="8" name="TextBox 7">
                <a:extLst>
                  <a:ext uri="{FF2B5EF4-FFF2-40B4-BE49-F238E27FC236}">
                    <a16:creationId xmlns:a16="http://schemas.microsoft.com/office/drawing/2014/main" id="{82BA8FFE-0F43-484F-AA96-25C7A9EC362F}"/>
                  </a:ext>
                </a:extLst>
              </p:cNvPr>
              <p:cNvSpPr txBox="1">
                <a:spLocks noRot="1" noChangeAspect="1" noMove="1" noResize="1" noEditPoints="1" noAdjustHandles="1" noChangeArrowheads="1" noChangeShapeType="1" noTextEdit="1"/>
              </p:cNvSpPr>
              <p:nvPr/>
            </p:nvSpPr>
            <p:spPr>
              <a:xfrm>
                <a:off x="5940137" y="5941712"/>
                <a:ext cx="264795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3A5534-D2E8-44E4-88C0-E12E0BFEB9D5}"/>
                  </a:ext>
                </a:extLst>
              </p:cNvPr>
              <p:cNvSpPr txBox="1"/>
              <p:nvPr/>
            </p:nvSpPr>
            <p:spPr>
              <a:xfrm>
                <a:off x="8915397" y="4946997"/>
                <a:ext cx="3092824" cy="656013"/>
              </a:xfrm>
              <a:prstGeom prst="rect">
                <a:avLst/>
              </a:prstGeom>
              <a:noFill/>
              <a:ln w="28575">
                <a:solidFill>
                  <a:schemeClr val="bg1"/>
                </a:solidFill>
              </a:ln>
            </p:spPr>
            <p:txBody>
              <a:bodyPr wrap="square" rtlCol="1">
                <a:spAutoFit/>
              </a:bodyPr>
              <a:lstStyle/>
              <a:p>
                <a:r>
                  <a:rPr lang="en-US" dirty="0"/>
                  <a:t>M</a:t>
                </a:r>
                <a14:m>
                  <m:oMath xmlns:m="http://schemas.openxmlformats.org/officeDocument/2006/math">
                    <m:r>
                      <m:rPr>
                        <m:sty m:val="p"/>
                      </m:rPr>
                      <a:rPr lang="en-US" b="0" i="0" dirty="0" smtClean="0">
                        <a:latin typeface="Cambria Math" panose="02040503050406030204" pitchFamily="18" charset="0"/>
                      </a:rPr>
                      <m:t>S</m:t>
                    </m:r>
                    <m:r>
                      <a:rPr lang="en-US" b="0" i="1" dirty="0" smtClean="0">
                        <a:latin typeface="Cambria Math" panose="02040503050406030204" pitchFamily="18" charset="0"/>
                      </a:rPr>
                      <m:t>𝐸</m:t>
                    </m:r>
                    <m:r>
                      <a:rPr lang="en-US" i="1" dirty="0" smtClean="0">
                        <a:latin typeface="Cambria Math" panose="02040503050406030204" pitchFamily="18" charset="0"/>
                      </a:rPr>
                      <m:t>=</m:t>
                    </m:r>
                    <m:rad>
                      <m:radPr>
                        <m:degHide m:val="on"/>
                        <m:ctrlPr>
                          <a:rPr lang="en-US" i="1" dirty="0" smtClean="0">
                            <a:latin typeface="Cambria Math" panose="02040503050406030204" pitchFamily="18" charset="0"/>
                          </a:rPr>
                        </m:ctrlPr>
                      </m:radPr>
                      <m:deg/>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𝛾</m:t>
                                </m:r>
                                <m:r>
                                  <a:rPr lang="en-US" b="0" i="1" dirty="0" smtClean="0">
                                    <a:latin typeface="Cambria Math" panose="02040503050406030204" pitchFamily="18" charset="0"/>
                                    <a:ea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𝑡</m:t>
                                    </m:r>
                                  </m:sub>
                                </m:sSub>
                              </m:e>
                            </m:d>
                          </m:e>
                          <m:sup>
                            <m:r>
                              <a:rPr lang="en-US" i="1" dirty="0">
                                <a:latin typeface="Cambria Math" panose="02040503050406030204" pitchFamily="18" charset="0"/>
                              </a:rPr>
                              <m:t>2</m:t>
                            </m:r>
                          </m:sup>
                        </m:sSup>
                      </m:e>
                    </m:rad>
                  </m:oMath>
                </a14:m>
                <a:endParaRPr lang="he-IL" dirty="0"/>
              </a:p>
            </p:txBody>
          </p:sp>
        </mc:Choice>
        <mc:Fallback>
          <p:sp>
            <p:nvSpPr>
              <p:cNvPr id="9" name="TextBox 8">
                <a:extLst>
                  <a:ext uri="{FF2B5EF4-FFF2-40B4-BE49-F238E27FC236}">
                    <a16:creationId xmlns:a16="http://schemas.microsoft.com/office/drawing/2014/main" id="{F13A5534-D2E8-44E4-88C0-E12E0BFEB9D5}"/>
                  </a:ext>
                </a:extLst>
              </p:cNvPr>
              <p:cNvSpPr txBox="1">
                <a:spLocks noRot="1" noChangeAspect="1" noMove="1" noResize="1" noEditPoints="1" noAdjustHandles="1" noChangeArrowheads="1" noChangeShapeType="1" noTextEdit="1"/>
              </p:cNvSpPr>
              <p:nvPr/>
            </p:nvSpPr>
            <p:spPr>
              <a:xfrm>
                <a:off x="8915397" y="4946997"/>
                <a:ext cx="3092824" cy="656013"/>
              </a:xfrm>
              <a:prstGeom prst="rect">
                <a:avLst/>
              </a:prstGeom>
              <a:blipFill>
                <a:blip r:embed="rId7"/>
                <a:stretch>
                  <a:fillRect l="-1170"/>
                </a:stretch>
              </a:blipFill>
              <a:ln w="28575">
                <a:solidFill>
                  <a:schemeClr val="bg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18905637-8716-4C9F-9362-0D48E600B52A}"/>
              </a:ext>
            </a:extLst>
          </p:cNvPr>
          <p:cNvPicPr>
            <a:picLocks noChangeAspect="1"/>
          </p:cNvPicPr>
          <p:nvPr/>
        </p:nvPicPr>
        <p:blipFill>
          <a:blip r:embed="rId8"/>
          <a:stretch>
            <a:fillRect/>
          </a:stretch>
        </p:blipFill>
        <p:spPr>
          <a:xfrm>
            <a:off x="3099817" y="213039"/>
            <a:ext cx="5680640" cy="2840320"/>
          </a:xfrm>
          <a:prstGeom prst="rect">
            <a:avLst/>
          </a:prstGeom>
        </p:spPr>
      </p:pic>
      <p:cxnSp>
        <p:nvCxnSpPr>
          <p:cNvPr id="13" name="Straight Arrow Connector 12">
            <a:extLst>
              <a:ext uri="{FF2B5EF4-FFF2-40B4-BE49-F238E27FC236}">
                <a16:creationId xmlns:a16="http://schemas.microsoft.com/office/drawing/2014/main" id="{BF0A0461-D512-4AAF-BD0E-9668E10A74E1}"/>
              </a:ext>
            </a:extLst>
          </p:cNvPr>
          <p:cNvCxnSpPr>
            <a:cxnSpLocks/>
            <a:stCxn id="28" idx="3"/>
            <a:endCxn id="9" idx="2"/>
          </p:cNvCxnSpPr>
          <p:nvPr/>
        </p:nvCxnSpPr>
        <p:spPr>
          <a:xfrm flipV="1">
            <a:off x="8847356" y="5603010"/>
            <a:ext cx="1614453" cy="5569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0ACF4ED-4C23-4FFC-A2B7-D37B7FEB426D}"/>
              </a:ext>
            </a:extLst>
          </p:cNvPr>
          <p:cNvCxnSpPr>
            <a:cxnSpLocks/>
          </p:cNvCxnSpPr>
          <p:nvPr/>
        </p:nvCxnSpPr>
        <p:spPr>
          <a:xfrm>
            <a:off x="4150389"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5D4732-0F36-4165-B4E8-D46679912CBB}"/>
              </a:ext>
            </a:extLst>
          </p:cNvPr>
          <p:cNvCxnSpPr>
            <a:cxnSpLocks/>
          </p:cNvCxnSpPr>
          <p:nvPr/>
        </p:nvCxnSpPr>
        <p:spPr>
          <a:xfrm>
            <a:off x="7456482" y="3118444"/>
            <a:ext cx="0" cy="7570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13968CF-3363-40FD-BE65-983160379205}"/>
              </a:ext>
            </a:extLst>
          </p:cNvPr>
          <p:cNvSpPr txBox="1"/>
          <p:nvPr/>
        </p:nvSpPr>
        <p:spPr>
          <a:xfrm rot="20252236">
            <a:off x="9437086" y="5377637"/>
            <a:ext cx="2647950" cy="400110"/>
          </a:xfrm>
          <a:prstGeom prst="rect">
            <a:avLst/>
          </a:prstGeom>
          <a:noFill/>
        </p:spPr>
        <p:txBody>
          <a:bodyPr wrap="square" rtlCol="1">
            <a:spAutoFit/>
          </a:bodyPr>
          <a:lstStyle/>
          <a:p>
            <a:r>
              <a:rPr lang="en-US" sz="2000" dirty="0"/>
              <a:t>Loss</a:t>
            </a:r>
            <a:endParaRPr lang="he-IL" dirty="0"/>
          </a:p>
        </p:txBody>
      </p:sp>
      <p:sp>
        <p:nvSpPr>
          <p:cNvPr id="29" name="TextBox 28">
            <a:extLst>
              <a:ext uri="{FF2B5EF4-FFF2-40B4-BE49-F238E27FC236}">
                <a16:creationId xmlns:a16="http://schemas.microsoft.com/office/drawing/2014/main" id="{A50BD2F0-C15C-4C01-A398-F82A32CA7A34}"/>
              </a:ext>
            </a:extLst>
          </p:cNvPr>
          <p:cNvSpPr txBox="1"/>
          <p:nvPr/>
        </p:nvSpPr>
        <p:spPr>
          <a:xfrm rot="997781">
            <a:off x="9089352" y="4200357"/>
            <a:ext cx="1262869" cy="400110"/>
          </a:xfrm>
          <a:prstGeom prst="rect">
            <a:avLst/>
          </a:prstGeom>
          <a:noFill/>
        </p:spPr>
        <p:txBody>
          <a:bodyPr wrap="square" rtlCol="1">
            <a:spAutoFit/>
          </a:bodyPr>
          <a:lstStyle/>
          <a:p>
            <a:r>
              <a:rPr lang="en-US" sz="2000" dirty="0"/>
              <a:t>Back-prop</a:t>
            </a:r>
            <a:endParaRPr lang="he-IL" dirty="0"/>
          </a:p>
        </p:txBody>
      </p:sp>
      <p:sp>
        <p:nvSpPr>
          <p:cNvPr id="28" name="Rectangle 27">
            <a:extLst>
              <a:ext uri="{FF2B5EF4-FFF2-40B4-BE49-F238E27FC236}">
                <a16:creationId xmlns:a16="http://schemas.microsoft.com/office/drawing/2014/main" id="{5650CC82-FCD7-4D13-887C-6836340CFEA3}"/>
              </a:ext>
            </a:extLst>
          </p:cNvPr>
          <p:cNvSpPr/>
          <p:nvPr/>
        </p:nvSpPr>
        <p:spPr>
          <a:xfrm>
            <a:off x="2852929" y="5852075"/>
            <a:ext cx="5994427" cy="615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Arrow Connector 32">
            <a:extLst>
              <a:ext uri="{FF2B5EF4-FFF2-40B4-BE49-F238E27FC236}">
                <a16:creationId xmlns:a16="http://schemas.microsoft.com/office/drawing/2014/main" id="{A61AB093-2BED-4536-A27F-F5C7147D91F9}"/>
              </a:ext>
            </a:extLst>
          </p:cNvPr>
          <p:cNvCxnSpPr>
            <a:cxnSpLocks/>
            <a:stCxn id="9" idx="0"/>
          </p:cNvCxnSpPr>
          <p:nvPr/>
        </p:nvCxnSpPr>
        <p:spPr>
          <a:xfrm flipH="1" flipV="1">
            <a:off x="8780457" y="4424027"/>
            <a:ext cx="1681352" cy="52297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3161D2D-4592-4980-B6E5-8426D7C8DBC4}"/>
              </a:ext>
            </a:extLst>
          </p:cNvPr>
          <p:cNvSpPr txBox="1"/>
          <p:nvPr/>
        </p:nvSpPr>
        <p:spPr>
          <a:xfrm>
            <a:off x="4612635" y="1091395"/>
            <a:ext cx="2647950" cy="1091209"/>
          </a:xfrm>
          <a:prstGeom prst="rect">
            <a:avLst/>
          </a:prstGeom>
          <a:noFill/>
        </p:spPr>
        <p:txBody>
          <a:bodyPr wrap="square" rtlCol="1">
            <a:spAutoFit/>
          </a:bodyPr>
          <a:lstStyle/>
          <a:p>
            <a:pPr algn="ctr"/>
            <a:r>
              <a:rPr lang="en-US" sz="3200" dirty="0"/>
              <a:t>Game Environment</a:t>
            </a:r>
            <a:endParaRPr lang="he-IL" sz="1600" dirty="0"/>
          </a:p>
        </p:txBody>
      </p:sp>
      <p:sp>
        <p:nvSpPr>
          <p:cNvPr id="56" name="TextBox 55">
            <a:extLst>
              <a:ext uri="{FF2B5EF4-FFF2-40B4-BE49-F238E27FC236}">
                <a16:creationId xmlns:a16="http://schemas.microsoft.com/office/drawing/2014/main" id="{236D57CD-F608-48BA-92AD-EFA9402C494A}"/>
              </a:ext>
            </a:extLst>
          </p:cNvPr>
          <p:cNvSpPr txBox="1"/>
          <p:nvPr/>
        </p:nvSpPr>
        <p:spPr>
          <a:xfrm>
            <a:off x="548283" y="3116956"/>
            <a:ext cx="2464085" cy="830997"/>
          </a:xfrm>
          <a:prstGeom prst="rect">
            <a:avLst/>
          </a:prstGeom>
          <a:noFill/>
        </p:spPr>
        <p:txBody>
          <a:bodyPr wrap="square">
            <a:spAutoFit/>
          </a:bodyPr>
          <a:lstStyle/>
          <a:p>
            <a:pPr algn="ctr"/>
            <a:r>
              <a:rPr lang="en-US" sz="2400" dirty="0"/>
              <a:t>Double Deep </a:t>
            </a:r>
            <a:br>
              <a:rPr lang="en-US" sz="2400" dirty="0"/>
            </a:br>
            <a:r>
              <a:rPr lang="en-US" sz="2400" dirty="0"/>
              <a:t>Q-Learning Agent:</a:t>
            </a:r>
            <a:endParaRPr lang="he-IL" sz="2400" dirty="0"/>
          </a:p>
        </p:txBody>
      </p:sp>
      <p:cxnSp>
        <p:nvCxnSpPr>
          <p:cNvPr id="57" name="Straight Arrow Connector 56">
            <a:extLst>
              <a:ext uri="{FF2B5EF4-FFF2-40B4-BE49-F238E27FC236}">
                <a16:creationId xmlns:a16="http://schemas.microsoft.com/office/drawing/2014/main" id="{F55D6663-59CA-4BCC-9E65-83E2114F6E5F}"/>
              </a:ext>
            </a:extLst>
          </p:cNvPr>
          <p:cNvCxnSpPr>
            <a:cxnSpLocks/>
            <a:stCxn id="4" idx="1"/>
            <a:endCxn id="5" idx="3"/>
          </p:cNvCxnSpPr>
          <p:nvPr/>
        </p:nvCxnSpPr>
        <p:spPr>
          <a:xfrm flipH="1">
            <a:off x="5500879" y="4795031"/>
            <a:ext cx="631628" cy="0"/>
          </a:xfrm>
          <a:prstGeom prst="straightConnector1">
            <a:avLst/>
          </a:prstGeom>
          <a:ln w="57150">
            <a:solidFill>
              <a:schemeClr val="bg1"/>
            </a:solidFill>
            <a:prstDash val="sysDot"/>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CEBC537-DC81-4F1B-AF07-FF754F9FE6E0}"/>
                  </a:ext>
                </a:extLst>
              </p:cNvPr>
              <p:cNvSpPr txBox="1"/>
              <p:nvPr/>
            </p:nvSpPr>
            <p:spPr>
              <a:xfrm>
                <a:off x="1684718" y="3201495"/>
                <a:ext cx="61016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𝑠𝑡𝑎𝑡𝑒</m:t>
                          </m:r>
                        </m:e>
                        <m:sub>
                          <m:r>
                            <a:rPr lang="en-US" sz="1800" b="0" i="1" dirty="0" smtClean="0">
                              <a:latin typeface="Cambria Math" panose="02040503050406030204" pitchFamily="18" charset="0"/>
                            </a:rPr>
                            <m:t>𝑡</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Sub>
                    </m:oMath>
                  </m:oMathPara>
                </a14:m>
                <a:endParaRPr lang="he-IL" dirty="0"/>
              </a:p>
            </p:txBody>
          </p:sp>
        </mc:Choice>
        <mc:Fallback>
          <p:sp>
            <p:nvSpPr>
              <p:cNvPr id="30" name="TextBox 29">
                <a:extLst>
                  <a:ext uri="{FF2B5EF4-FFF2-40B4-BE49-F238E27FC236}">
                    <a16:creationId xmlns:a16="http://schemas.microsoft.com/office/drawing/2014/main" id="{8CEBC537-DC81-4F1B-AF07-FF754F9FE6E0}"/>
                  </a:ext>
                </a:extLst>
              </p:cNvPr>
              <p:cNvSpPr txBox="1">
                <a:spLocks noRot="1" noChangeAspect="1" noMove="1" noResize="1" noEditPoints="1" noAdjustHandles="1" noChangeArrowheads="1" noChangeShapeType="1" noTextEdit="1"/>
              </p:cNvSpPr>
              <p:nvPr/>
            </p:nvSpPr>
            <p:spPr>
              <a:xfrm>
                <a:off x="1684718" y="3201495"/>
                <a:ext cx="610160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7FF07C0-5729-45BC-AC9C-A45490C6BF9E}"/>
                  </a:ext>
                </a:extLst>
              </p:cNvPr>
              <p:cNvSpPr txBox="1"/>
              <p:nvPr/>
            </p:nvSpPr>
            <p:spPr>
              <a:xfrm>
                <a:off x="3932387" y="3201595"/>
                <a:ext cx="61016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𝑠𝑡𝑎𝑡𝑒</m:t>
                          </m:r>
                        </m:e>
                        <m:sub>
                          <m:r>
                            <a:rPr lang="en-US" sz="1800" b="0" i="1" dirty="0" smtClean="0">
                              <a:latin typeface="Cambria Math" panose="02040503050406030204" pitchFamily="18" charset="0"/>
                            </a:rPr>
                            <m:t>𝑡</m:t>
                          </m:r>
                        </m:sub>
                      </m:sSub>
                    </m:oMath>
                  </m:oMathPara>
                </a14:m>
                <a:endParaRPr lang="he-IL" dirty="0"/>
              </a:p>
            </p:txBody>
          </p:sp>
        </mc:Choice>
        <mc:Fallback>
          <p:sp>
            <p:nvSpPr>
              <p:cNvPr id="32" name="TextBox 31">
                <a:extLst>
                  <a:ext uri="{FF2B5EF4-FFF2-40B4-BE49-F238E27FC236}">
                    <a16:creationId xmlns:a16="http://schemas.microsoft.com/office/drawing/2014/main" id="{C7FF07C0-5729-45BC-AC9C-A45490C6BF9E}"/>
                  </a:ext>
                </a:extLst>
              </p:cNvPr>
              <p:cNvSpPr txBox="1">
                <a:spLocks noRot="1" noChangeAspect="1" noMove="1" noResize="1" noEditPoints="1" noAdjustHandles="1" noChangeArrowheads="1" noChangeShapeType="1" noTextEdit="1"/>
              </p:cNvSpPr>
              <p:nvPr/>
            </p:nvSpPr>
            <p:spPr>
              <a:xfrm>
                <a:off x="3932387" y="3201595"/>
                <a:ext cx="610160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830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27" grpId="0"/>
      <p:bldP spid="29" grpId="0"/>
      <p:bldP spid="28" grpId="0" animBg="1"/>
      <p:bldP spid="43" grpId="0"/>
      <p:bldP spid="56" grpId="0"/>
      <p:bldP spid="30"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0F22-E725-4AC4-9FF4-8B7381BA7D14}"/>
              </a:ext>
            </a:extLst>
          </p:cNvPr>
          <p:cNvSpPr>
            <a:spLocks noGrp="1"/>
          </p:cNvSpPr>
          <p:nvPr>
            <p:ph type="title"/>
          </p:nvPr>
        </p:nvSpPr>
        <p:spPr/>
        <p:txBody>
          <a:bodyPr/>
          <a:lstStyle/>
          <a:p>
            <a:r>
              <a:rPr lang="en-US" dirty="0"/>
              <a:t>Game config</a:t>
            </a:r>
            <a:endParaRPr lang="he-IL" dirty="0"/>
          </a:p>
        </p:txBody>
      </p:sp>
      <p:sp>
        <p:nvSpPr>
          <p:cNvPr id="3" name="Content Placeholder 2">
            <a:extLst>
              <a:ext uri="{FF2B5EF4-FFF2-40B4-BE49-F238E27FC236}">
                <a16:creationId xmlns:a16="http://schemas.microsoft.com/office/drawing/2014/main" id="{1449D5AB-F10A-4770-8C02-BDE93158BBD0}"/>
              </a:ext>
            </a:extLst>
          </p:cNvPr>
          <p:cNvSpPr>
            <a:spLocks noGrp="1"/>
          </p:cNvSpPr>
          <p:nvPr>
            <p:ph idx="1"/>
          </p:nvPr>
        </p:nvSpPr>
        <p:spPr>
          <a:xfrm>
            <a:off x="1141411" y="1981199"/>
            <a:ext cx="10340347" cy="3541714"/>
          </a:xfrm>
        </p:spPr>
        <p:txBody>
          <a:bodyPr>
            <a:normAutofit fontScale="85000" lnSpcReduction="20000"/>
          </a:bodyPr>
          <a:lstStyle/>
          <a:p>
            <a:pPr algn="l" rtl="0"/>
            <a:r>
              <a:rPr lang="en-US" dirty="0"/>
              <a:t>Fixed Parameters:</a:t>
            </a:r>
          </a:p>
          <a:p>
            <a:pPr lvl="1" algn="l" rtl="0"/>
            <a:r>
              <a:rPr lang="en-US" dirty="0"/>
              <a:t>Number of training episodes: 800</a:t>
            </a:r>
          </a:p>
          <a:p>
            <a:pPr lvl="1" algn="l" rtl="0"/>
            <a:r>
              <a:rPr lang="en-US" dirty="0"/>
              <a:t>Number of test episodes: 200</a:t>
            </a:r>
          </a:p>
          <a:p>
            <a:pPr lvl="1" algn="l" rtl="0"/>
            <a:r>
              <a:rPr lang="en-US" dirty="0"/>
              <a:t>Zombies per episode: 20</a:t>
            </a:r>
          </a:p>
          <a:p>
            <a:pPr lvl="1" algn="l" rtl="0"/>
            <a:r>
              <a:rPr lang="en-US" dirty="0"/>
              <a:t>Light size: 2*</a:t>
            </a:r>
          </a:p>
          <a:p>
            <a:pPr lvl="1" algn="l" rtl="0"/>
            <a:r>
              <a:rPr lang="en-US" dirty="0"/>
              <a:t>Minimum hit points of certain death: 1</a:t>
            </a:r>
          </a:p>
          <a:p>
            <a:pPr lvl="1" algn="l" rtl="0"/>
            <a:r>
              <a:rPr lang="en-US" dirty="0"/>
              <a:t>Heal ratio: 0.97</a:t>
            </a:r>
          </a:p>
          <a:p>
            <a:pPr algn="l" rtl="0"/>
            <a:r>
              <a:rPr lang="en-US" dirty="0"/>
              <a:t>Tuning Parameters:</a:t>
            </a:r>
          </a:p>
          <a:p>
            <a:pPr lvl="1" algn="l" rtl="0"/>
            <a:r>
              <a:rPr lang="en-US" dirty="0"/>
              <a:t>Target Policy update frequency – [500, 750, 1000]</a:t>
            </a:r>
          </a:p>
          <a:p>
            <a:pPr lvl="1" algn="l" rtl="0"/>
            <a:r>
              <a:rPr lang="en-US" dirty="0"/>
              <a:t>Replay Memory size – [3000, 4000, 5000]</a:t>
            </a:r>
          </a:p>
        </p:txBody>
      </p:sp>
      <p:sp>
        <p:nvSpPr>
          <p:cNvPr id="4" name="Footer Placeholder 3">
            <a:extLst>
              <a:ext uri="{FF2B5EF4-FFF2-40B4-BE49-F238E27FC236}">
                <a16:creationId xmlns:a16="http://schemas.microsoft.com/office/drawing/2014/main" id="{C1AFC882-D5BB-4BA8-95B3-4FF1962AED80}"/>
              </a:ext>
            </a:extLst>
          </p:cNvPr>
          <p:cNvSpPr>
            <a:spLocks noGrp="1"/>
          </p:cNvSpPr>
          <p:nvPr>
            <p:ph type="ftr" sz="quarter" idx="11"/>
          </p:nvPr>
        </p:nvSpPr>
        <p:spPr>
          <a:xfrm>
            <a:off x="1141411" y="5883275"/>
            <a:ext cx="10340347" cy="365125"/>
          </a:xfrm>
        </p:spPr>
        <p:txBody>
          <a:bodyPr/>
          <a:lstStyle/>
          <a:p>
            <a:r>
              <a:rPr lang="en-US" dirty="0"/>
              <a:t>* - In case the learning agent plays as Zombie, the light size is a third of the board length - In order to make it harder</a:t>
            </a:r>
            <a:endParaRPr lang="he-IL" dirty="0"/>
          </a:p>
        </p:txBody>
      </p:sp>
    </p:spTree>
    <p:extLst>
      <p:ext uri="{BB962C8B-B14F-4D97-AF65-F5344CB8AC3E}">
        <p14:creationId xmlns:p14="http://schemas.microsoft.com/office/powerpoint/2010/main" val="14283854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game scenarios</a:t>
            </a:r>
            <a:endParaRPr lang="he-IL" dirty="0"/>
          </a:p>
        </p:txBody>
      </p:sp>
      <p:graphicFrame>
        <p:nvGraphicFramePr>
          <p:cNvPr id="4" name="Table 4">
            <a:extLst>
              <a:ext uri="{FF2B5EF4-FFF2-40B4-BE49-F238E27FC236}">
                <a16:creationId xmlns:a16="http://schemas.microsoft.com/office/drawing/2014/main" id="{C6FC78B6-6D7A-426B-9181-6CAE990FDA89}"/>
              </a:ext>
            </a:extLst>
          </p:cNvPr>
          <p:cNvGraphicFramePr>
            <a:graphicFrameLocks noGrp="1"/>
          </p:cNvGraphicFramePr>
          <p:nvPr>
            <p:ph idx="1"/>
            <p:extLst>
              <p:ext uri="{D42A27DB-BD31-4B8C-83A1-F6EECF244321}">
                <p14:modId xmlns:p14="http://schemas.microsoft.com/office/powerpoint/2010/main" val="2161092337"/>
              </p:ext>
            </p:extLst>
          </p:nvPr>
        </p:nvGraphicFramePr>
        <p:xfrm>
          <a:off x="1037088" y="1571743"/>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a:txBody>
                    <a:bodyPr/>
                    <a:lstStyle/>
                    <a:p>
                      <a:pPr algn="ctr" rtl="0"/>
                      <a:r>
                        <a:rPr lang="en-US" dirty="0"/>
                        <a:t>Single Action</a:t>
                      </a:r>
                      <a:endParaRPr lang="he-IL" dirty="0"/>
                    </a:p>
                  </a:txBody>
                  <a:tcPr anchor="ctr"/>
                </a:tc>
                <a:tc rowSpan="4">
                  <a:txBody>
                    <a:bodyPr/>
                    <a:lstStyle/>
                    <a:p>
                      <a:pPr algn="ctr" rtl="0"/>
                      <a:r>
                        <a:rPr lang="en-US" dirty="0"/>
                        <a:t>DDQN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graphicFrame>
        <p:nvGraphicFramePr>
          <p:cNvPr id="5" name="Table 4">
            <a:extLst>
              <a:ext uri="{FF2B5EF4-FFF2-40B4-BE49-F238E27FC236}">
                <a16:creationId xmlns:a16="http://schemas.microsoft.com/office/drawing/2014/main" id="{1904509E-4D57-4DE0-8821-DC4B88327C7B}"/>
              </a:ext>
            </a:extLst>
          </p:cNvPr>
          <p:cNvGraphicFramePr>
            <a:graphicFrameLocks/>
          </p:cNvGraphicFramePr>
          <p:nvPr>
            <p:extLst>
              <p:ext uri="{D42A27DB-BD31-4B8C-83A1-F6EECF244321}">
                <p14:modId xmlns:p14="http://schemas.microsoft.com/office/powerpoint/2010/main" val="2031605432"/>
              </p:ext>
            </p:extLst>
          </p:nvPr>
        </p:nvGraphicFramePr>
        <p:xfrm>
          <a:off x="6294407" y="1571742"/>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27714155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5DD9-A050-4AA9-958D-89346327686B}"/>
              </a:ext>
            </a:extLst>
          </p:cNvPr>
          <p:cNvSpPr>
            <a:spLocks noGrp="1"/>
          </p:cNvSpPr>
          <p:nvPr>
            <p:ph type="title"/>
          </p:nvPr>
        </p:nvSpPr>
        <p:spPr/>
        <p:txBody>
          <a:bodyPr/>
          <a:lstStyle/>
          <a:p>
            <a:r>
              <a:rPr lang="en-US" dirty="0"/>
              <a:t>Double deep q-learning evaluation process</a:t>
            </a:r>
            <a:endParaRPr lang="he-IL" dirty="0"/>
          </a:p>
        </p:txBody>
      </p:sp>
      <p:sp>
        <p:nvSpPr>
          <p:cNvPr id="3" name="Content Placeholder 2">
            <a:extLst>
              <a:ext uri="{FF2B5EF4-FFF2-40B4-BE49-F238E27FC236}">
                <a16:creationId xmlns:a16="http://schemas.microsoft.com/office/drawing/2014/main" id="{82AB2385-8183-4A5C-803F-416B01EF97AD}"/>
              </a:ext>
            </a:extLst>
          </p:cNvPr>
          <p:cNvSpPr>
            <a:spLocks noGrp="1"/>
          </p:cNvSpPr>
          <p:nvPr>
            <p:ph idx="1"/>
          </p:nvPr>
        </p:nvSpPr>
        <p:spPr>
          <a:xfrm>
            <a:off x="1003389" y="2188906"/>
            <a:ext cx="10702656" cy="3541714"/>
          </a:xfrm>
        </p:spPr>
        <p:txBody>
          <a:bodyPr>
            <a:normAutofit/>
          </a:bodyPr>
          <a:lstStyle/>
          <a:p>
            <a:pPr marL="0" indent="0" algn="l" rtl="0">
              <a:buNone/>
            </a:pPr>
            <a:r>
              <a:rPr lang="en-US" dirty="0"/>
              <a:t>1. Estimate success of the DDQN agent by Average Test Score</a:t>
            </a:r>
          </a:p>
          <a:p>
            <a:pPr marL="0" indent="0" algn="l" rtl="0">
              <a:buNone/>
            </a:pPr>
            <a:r>
              <a:rPr lang="en-US" dirty="0"/>
              <a:t>2. Choose the best sets of parameters</a:t>
            </a:r>
          </a:p>
          <a:p>
            <a:pPr marL="0" indent="0" algn="l" rtl="0">
              <a:buNone/>
            </a:pPr>
            <a:r>
              <a:rPr lang="en-US" dirty="0"/>
              <a:t>3. Compare the results of the best agents over different boards</a:t>
            </a:r>
          </a:p>
        </p:txBody>
      </p:sp>
    </p:spTree>
    <p:extLst>
      <p:ext uri="{BB962C8B-B14F-4D97-AF65-F5344CB8AC3E}">
        <p14:creationId xmlns:p14="http://schemas.microsoft.com/office/powerpoint/2010/main" val="245474474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C04-419C-4270-B90B-3191E5274DE8}"/>
              </a:ext>
            </a:extLst>
          </p:cNvPr>
          <p:cNvSpPr>
            <a:spLocks noGrp="1"/>
          </p:cNvSpPr>
          <p:nvPr>
            <p:ph type="title"/>
          </p:nvPr>
        </p:nvSpPr>
        <p:spPr>
          <a:xfrm>
            <a:off x="1068261" y="435638"/>
            <a:ext cx="9905998" cy="1478570"/>
          </a:xfrm>
        </p:spPr>
        <p:txBody>
          <a:bodyPr/>
          <a:lstStyle/>
          <a:p>
            <a:r>
              <a:rPr lang="en-US" dirty="0"/>
              <a:t>Example of a single evaluation</a:t>
            </a:r>
            <a:endParaRPr lang="he-IL" dirty="0"/>
          </a:p>
        </p:txBody>
      </p:sp>
      <p:sp>
        <p:nvSpPr>
          <p:cNvPr id="3" name="Content Placeholder 2">
            <a:extLst>
              <a:ext uri="{FF2B5EF4-FFF2-40B4-BE49-F238E27FC236}">
                <a16:creationId xmlns:a16="http://schemas.microsoft.com/office/drawing/2014/main" id="{A8DADC15-1AAB-484C-95EA-2537E9C7B959}"/>
              </a:ext>
            </a:extLst>
          </p:cNvPr>
          <p:cNvSpPr>
            <a:spLocks noGrp="1"/>
          </p:cNvSpPr>
          <p:nvPr>
            <p:ph idx="1"/>
          </p:nvPr>
        </p:nvSpPr>
        <p:spPr>
          <a:xfrm>
            <a:off x="1068261" y="1914208"/>
            <a:ext cx="9905999" cy="3541714"/>
          </a:xfrm>
        </p:spPr>
        <p:txBody>
          <a:bodyPr/>
          <a:lstStyle/>
          <a:p>
            <a:pPr algn="l" rtl="0"/>
            <a:r>
              <a:rPr lang="en-US" dirty="0"/>
              <a:t>For each scenario (Ex. DDQN as Zombie and Single Action Agent as Light), the framework produces the following “Reward per episode” graph:</a:t>
            </a:r>
          </a:p>
        </p:txBody>
      </p:sp>
      <p:pic>
        <p:nvPicPr>
          <p:cNvPr id="5" name="Picture 4">
            <a:extLst>
              <a:ext uri="{FF2B5EF4-FFF2-40B4-BE49-F238E27FC236}">
                <a16:creationId xmlns:a16="http://schemas.microsoft.com/office/drawing/2014/main" id="{4B65C526-04A8-475C-A212-021C2AB07082}"/>
              </a:ext>
            </a:extLst>
          </p:cNvPr>
          <p:cNvPicPr>
            <a:picLocks noChangeAspect="1"/>
          </p:cNvPicPr>
          <p:nvPr/>
        </p:nvPicPr>
        <p:blipFill rotWithShape="1">
          <a:blip r:embed="rId3">
            <a:extLst>
              <a:ext uri="{28A0092B-C50C-407E-A947-70E740481C1C}">
                <a14:useLocalDpi xmlns:a14="http://schemas.microsoft.com/office/drawing/2010/main" val="0"/>
              </a:ext>
            </a:extLst>
          </a:blip>
          <a:srcRect t="5728"/>
          <a:stretch/>
        </p:blipFill>
        <p:spPr>
          <a:xfrm>
            <a:off x="3977957" y="3086099"/>
            <a:ext cx="4664202" cy="3458103"/>
          </a:xfrm>
          <a:prstGeom prst="rect">
            <a:avLst/>
          </a:prstGeom>
        </p:spPr>
      </p:pic>
    </p:spTree>
    <p:extLst>
      <p:ext uri="{BB962C8B-B14F-4D97-AF65-F5344CB8AC3E}">
        <p14:creationId xmlns:p14="http://schemas.microsoft.com/office/powerpoint/2010/main" val="26885650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2B5836C-6646-4A5D-9634-53E5AE52F113}"/>
              </a:ext>
            </a:extLst>
          </p:cNvPr>
          <p:cNvPicPr>
            <a:picLocks noChangeAspect="1"/>
          </p:cNvPicPr>
          <p:nvPr/>
        </p:nvPicPr>
        <p:blipFill>
          <a:blip r:embed="rId3"/>
          <a:stretch>
            <a:fillRect/>
          </a:stretch>
        </p:blipFill>
        <p:spPr>
          <a:xfrm>
            <a:off x="4364674" y="4238652"/>
            <a:ext cx="2913214" cy="2291121"/>
          </a:xfrm>
          <a:prstGeom prst="rect">
            <a:avLst/>
          </a:prstGeom>
        </p:spPr>
      </p:pic>
      <p:pic>
        <p:nvPicPr>
          <p:cNvPr id="45" name="Picture 44">
            <a:extLst>
              <a:ext uri="{FF2B5EF4-FFF2-40B4-BE49-F238E27FC236}">
                <a16:creationId xmlns:a16="http://schemas.microsoft.com/office/drawing/2014/main" id="{DBC04BE4-841A-4089-B100-DA9949099311}"/>
              </a:ext>
            </a:extLst>
          </p:cNvPr>
          <p:cNvPicPr>
            <a:picLocks noChangeAspect="1"/>
          </p:cNvPicPr>
          <p:nvPr/>
        </p:nvPicPr>
        <p:blipFill>
          <a:blip r:embed="rId4"/>
          <a:stretch>
            <a:fillRect/>
          </a:stretch>
        </p:blipFill>
        <p:spPr>
          <a:xfrm>
            <a:off x="702199" y="4215780"/>
            <a:ext cx="2913213" cy="2291121"/>
          </a:xfrm>
          <a:prstGeom prst="rect">
            <a:avLst/>
          </a:prstGeom>
        </p:spPr>
      </p:pic>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a:xfrm>
            <a:off x="1143001" y="351099"/>
            <a:ext cx="9905998" cy="1478570"/>
          </a:xfrm>
        </p:spPr>
        <p:txBody>
          <a:bodyPr/>
          <a:lstStyle/>
          <a:p>
            <a:r>
              <a:rPr lang="en-US" dirty="0"/>
              <a:t>Example of a single evaluation</a:t>
            </a:r>
            <a:endParaRPr lang="he-IL" dirty="0"/>
          </a:p>
        </p:txBody>
      </p: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94487073-E2D1-47C7-9459-8AC2ECCC29BB}"/>
                  </a:ext>
                </a:extLst>
              </p:cNvPr>
              <p:cNvSpPr>
                <a:spLocks noGrp="1"/>
              </p:cNvSpPr>
              <p:nvPr>
                <p:ph idx="1"/>
              </p:nvPr>
            </p:nvSpPr>
            <p:spPr>
              <a:xfrm>
                <a:off x="1007720" y="1779557"/>
                <a:ext cx="7450881" cy="2237909"/>
              </a:xfrm>
            </p:spPr>
            <p:txBody>
              <a:bodyPr>
                <a:normAutofit/>
              </a:bodyPr>
              <a:lstStyle/>
              <a:p>
                <a:pPr algn="l" rtl="0"/>
                <a:r>
                  <a:rPr lang="en-US" dirty="0"/>
                  <a:t>Considering the scenario of DDQN as Zombie vs. Single Action Agent as Light on top a board of </a:t>
                </a:r>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10</m:t>
                    </m:r>
                  </m:oMath>
                </a14:m>
                <a:r>
                  <a:rPr lang="en-US" dirty="0"/>
                  <a:t>:</a:t>
                </a:r>
              </a:p>
              <a:p>
                <a:pPr lvl="1" algn="l" rtl="0"/>
                <a:r>
                  <a:rPr lang="en-US" dirty="0"/>
                  <a:t>First, repeat the scenario several times</a:t>
                </a:r>
              </a:p>
              <a:p>
                <a:pPr lvl="1" algn="l" rtl="0"/>
                <a:r>
                  <a:rPr lang="en-US" dirty="0"/>
                  <a:t>Second, get the average of test rewards</a:t>
                </a:r>
              </a:p>
            </p:txBody>
          </p:sp>
        </mc:Choice>
        <mc:Fallback xmlns="">
          <p:sp>
            <p:nvSpPr>
              <p:cNvPr id="65" name="Content Placeholder 2">
                <a:extLst>
                  <a:ext uri="{FF2B5EF4-FFF2-40B4-BE49-F238E27FC236}">
                    <a16:creationId xmlns:a16="http://schemas.microsoft.com/office/drawing/2014/main" id="{94487073-E2D1-47C7-9459-8AC2ECCC29BB}"/>
                  </a:ext>
                </a:extLst>
              </p:cNvPr>
              <p:cNvSpPr>
                <a:spLocks noGrp="1" noRot="1" noChangeAspect="1" noMove="1" noResize="1" noEditPoints="1" noAdjustHandles="1" noChangeArrowheads="1" noChangeShapeType="1" noTextEdit="1"/>
              </p:cNvSpPr>
              <p:nvPr>
                <p:ph idx="1"/>
              </p:nvPr>
            </p:nvSpPr>
            <p:spPr>
              <a:xfrm>
                <a:off x="1007720" y="1779557"/>
                <a:ext cx="7450881" cy="2237909"/>
              </a:xfrm>
              <a:blipFill>
                <a:blip r:embed="rId5"/>
                <a:stretch>
                  <a:fillRect l="-1635" t="-3815"/>
                </a:stretch>
              </a:blipFill>
            </p:spPr>
            <p:txBody>
              <a:bodyPr/>
              <a:lstStyle/>
              <a:p>
                <a:r>
                  <a:rPr lang="he-IL">
                    <a:noFill/>
                  </a:rPr>
                  <a:t> </a:t>
                </a:r>
              </a:p>
            </p:txBody>
          </p:sp>
        </mc:Fallback>
      </mc:AlternateContent>
      <p:sp>
        <p:nvSpPr>
          <p:cNvPr id="10" name="Oval 9">
            <a:extLst>
              <a:ext uri="{FF2B5EF4-FFF2-40B4-BE49-F238E27FC236}">
                <a16:creationId xmlns:a16="http://schemas.microsoft.com/office/drawing/2014/main" id="{81233142-BD63-4B01-8A12-F99F00D1FF57}"/>
              </a:ext>
            </a:extLst>
          </p:cNvPr>
          <p:cNvSpPr/>
          <p:nvPr/>
        </p:nvSpPr>
        <p:spPr>
          <a:xfrm>
            <a:off x="6444287"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Arrow Connector 12">
            <a:extLst>
              <a:ext uri="{FF2B5EF4-FFF2-40B4-BE49-F238E27FC236}">
                <a16:creationId xmlns:a16="http://schemas.microsoft.com/office/drawing/2014/main" id="{D001ABD4-DE27-4279-A406-EBDEB487E771}"/>
              </a:ext>
            </a:extLst>
          </p:cNvPr>
          <p:cNvCxnSpPr>
            <a:cxnSpLocks/>
            <a:stCxn id="10" idx="6"/>
            <a:endCxn id="35" idx="0"/>
          </p:cNvCxnSpPr>
          <p:nvPr/>
        </p:nvCxnSpPr>
        <p:spPr>
          <a:xfrm>
            <a:off x="7193549" y="4484739"/>
            <a:ext cx="1210305" cy="106899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B0F8AB-5337-4556-86F8-30FDD45E4BE1}"/>
              </a:ext>
            </a:extLst>
          </p:cNvPr>
          <p:cNvSpPr txBox="1"/>
          <p:nvPr/>
        </p:nvSpPr>
        <p:spPr>
          <a:xfrm>
            <a:off x="9981172" y="5580065"/>
            <a:ext cx="1264195" cy="461665"/>
          </a:xfrm>
          <a:prstGeom prst="rect">
            <a:avLst/>
          </a:prstGeom>
          <a:noFill/>
          <a:ln>
            <a:noFill/>
          </a:ln>
        </p:spPr>
        <p:txBody>
          <a:bodyPr wrap="square" rtlCol="1">
            <a:spAutoFit/>
          </a:bodyPr>
          <a:lstStyle/>
          <a:p>
            <a:r>
              <a:rPr lang="en-US" sz="2400" dirty="0"/>
              <a:t>19.99</a:t>
            </a:r>
            <a:endParaRPr lang="he-IL" sz="2400" dirty="0"/>
          </a:p>
        </p:txBody>
      </p:sp>
      <p:sp>
        <p:nvSpPr>
          <p:cNvPr id="24" name="Oval 23">
            <a:extLst>
              <a:ext uri="{FF2B5EF4-FFF2-40B4-BE49-F238E27FC236}">
                <a16:creationId xmlns:a16="http://schemas.microsoft.com/office/drawing/2014/main" id="{1A682C8E-E5B8-4036-97D4-3523FC830798}"/>
              </a:ext>
            </a:extLst>
          </p:cNvPr>
          <p:cNvSpPr/>
          <p:nvPr/>
        </p:nvSpPr>
        <p:spPr>
          <a:xfrm>
            <a:off x="2814481" y="4238652"/>
            <a:ext cx="749262" cy="492174"/>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Arrow Connector 24">
            <a:extLst>
              <a:ext uri="{FF2B5EF4-FFF2-40B4-BE49-F238E27FC236}">
                <a16:creationId xmlns:a16="http://schemas.microsoft.com/office/drawing/2014/main" id="{C93CBC7D-066E-49A7-BB17-061A536C874D}"/>
              </a:ext>
            </a:extLst>
          </p:cNvPr>
          <p:cNvCxnSpPr>
            <a:cxnSpLocks/>
            <a:stCxn id="24" idx="6"/>
            <a:endCxn id="35" idx="1"/>
          </p:cNvCxnSpPr>
          <p:nvPr/>
        </p:nvCxnSpPr>
        <p:spPr>
          <a:xfrm>
            <a:off x="3563743" y="4484739"/>
            <a:ext cx="4044065" cy="1330606"/>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9BEE90-C41D-4B40-8C0B-F112A8F03CCC}"/>
              </a:ext>
            </a:extLst>
          </p:cNvPr>
          <p:cNvSpPr/>
          <p:nvPr/>
        </p:nvSpPr>
        <p:spPr>
          <a:xfrm>
            <a:off x="9938043" y="5553735"/>
            <a:ext cx="1040934" cy="547378"/>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D7082E38-485A-4DE4-B2DB-FB1D708D861F}"/>
              </a:ext>
            </a:extLst>
          </p:cNvPr>
          <p:cNvSpPr txBox="1"/>
          <p:nvPr/>
        </p:nvSpPr>
        <p:spPr>
          <a:xfrm>
            <a:off x="7607808" y="5553735"/>
            <a:ext cx="1592091" cy="523220"/>
          </a:xfrm>
          <a:prstGeom prst="rect">
            <a:avLst/>
          </a:prstGeom>
          <a:noFill/>
          <a:ln>
            <a:solidFill>
              <a:schemeClr val="bg2">
                <a:lumMod val="40000"/>
                <a:lumOff val="60000"/>
              </a:schemeClr>
            </a:solidFill>
          </a:ln>
        </p:spPr>
        <p:txBody>
          <a:bodyPr wrap="square" rtlCol="1">
            <a:spAutoFit/>
          </a:bodyPr>
          <a:lstStyle/>
          <a:p>
            <a:pPr algn="ctr"/>
            <a:r>
              <a:rPr lang="en-US" sz="2800"/>
              <a:t>Average</a:t>
            </a:r>
            <a:endParaRPr lang="he-IL" sz="28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4E3AE6-DBFA-44F3-B2DE-A30C78ED5154}"/>
                  </a:ext>
                </a:extLst>
              </p:cNvPr>
              <p:cNvSpPr txBox="1"/>
              <p:nvPr/>
            </p:nvSpPr>
            <p:spPr>
              <a:xfrm>
                <a:off x="8955842" y="5553735"/>
                <a:ext cx="1241862" cy="523220"/>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&gt;</m:t>
                      </m:r>
                    </m:oMath>
                  </m:oMathPara>
                </a14:m>
                <a:endParaRPr lang="he-IL" sz="2800" dirty="0"/>
              </a:p>
            </p:txBody>
          </p:sp>
        </mc:Choice>
        <mc:Fallback xmlns="">
          <p:sp>
            <p:nvSpPr>
              <p:cNvPr id="36" name="TextBox 35">
                <a:extLst>
                  <a:ext uri="{FF2B5EF4-FFF2-40B4-BE49-F238E27FC236}">
                    <a16:creationId xmlns:a16="http://schemas.microsoft.com/office/drawing/2014/main" id="{734E3AE6-DBFA-44F3-B2DE-A30C78ED5154}"/>
                  </a:ext>
                </a:extLst>
              </p:cNvPr>
              <p:cNvSpPr txBox="1">
                <a:spLocks noRot="1" noChangeAspect="1" noMove="1" noResize="1" noEditPoints="1" noAdjustHandles="1" noChangeArrowheads="1" noChangeShapeType="1" noTextEdit="1"/>
              </p:cNvSpPr>
              <p:nvPr/>
            </p:nvSpPr>
            <p:spPr>
              <a:xfrm>
                <a:off x="8955842" y="5553735"/>
                <a:ext cx="1241862" cy="523220"/>
              </a:xfrm>
              <a:prstGeom prst="rect">
                <a:avLst/>
              </a:prstGeom>
              <a:blipFill>
                <a:blip r:embed="rId6"/>
                <a:stretch>
                  <a:fillRect/>
                </a:stretch>
              </a:blipFill>
              <a:ln>
                <a:noFill/>
              </a:ln>
            </p:spPr>
            <p:txBody>
              <a:bodyPr/>
              <a:lstStyle/>
              <a:p>
                <a:r>
                  <a:rPr lang="he-IL">
                    <a:noFill/>
                  </a:rPr>
                  <a:t> </a:t>
                </a:r>
              </a:p>
            </p:txBody>
          </p:sp>
        </mc:Fallback>
      </mc:AlternateContent>
      <p:grpSp>
        <p:nvGrpSpPr>
          <p:cNvPr id="64" name="Group 63">
            <a:extLst>
              <a:ext uri="{FF2B5EF4-FFF2-40B4-BE49-F238E27FC236}">
                <a16:creationId xmlns:a16="http://schemas.microsoft.com/office/drawing/2014/main" id="{7A369BB1-9434-40A2-AC22-45AE2D56A71A}"/>
              </a:ext>
            </a:extLst>
          </p:cNvPr>
          <p:cNvGrpSpPr/>
          <p:nvPr/>
        </p:nvGrpSpPr>
        <p:grpSpPr>
          <a:xfrm>
            <a:off x="8136376" y="958919"/>
            <a:ext cx="3835066" cy="2444767"/>
            <a:chOff x="8145534" y="546636"/>
            <a:chExt cx="3835066" cy="2444767"/>
          </a:xfrm>
        </p:grpSpPr>
        <p:pic>
          <p:nvPicPr>
            <p:cNvPr id="53" name="Picture 52">
              <a:extLst>
                <a:ext uri="{FF2B5EF4-FFF2-40B4-BE49-F238E27FC236}">
                  <a16:creationId xmlns:a16="http://schemas.microsoft.com/office/drawing/2014/main" id="{E9E442C8-22D0-4D2E-8CFD-1AF6A102CFA0}"/>
                </a:ext>
              </a:extLst>
            </p:cNvPr>
            <p:cNvPicPr>
              <a:picLocks noChangeAspect="1"/>
            </p:cNvPicPr>
            <p:nvPr/>
          </p:nvPicPr>
          <p:blipFill rotWithShape="1">
            <a:blip r:embed="rId7"/>
            <a:srcRect l="29747" t="-6811" r="-7122" b="58439"/>
            <a:stretch/>
          </p:blipFill>
          <p:spPr>
            <a:xfrm>
              <a:off x="8145534" y="546636"/>
              <a:ext cx="3835066" cy="24447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7" name="Straight Connector 56">
              <a:extLst>
                <a:ext uri="{FF2B5EF4-FFF2-40B4-BE49-F238E27FC236}">
                  <a16:creationId xmlns:a16="http://schemas.microsoft.com/office/drawing/2014/main" id="{EC2FA476-0145-4932-8380-E2F023B391BE}"/>
                </a:ext>
              </a:extLst>
            </p:cNvPr>
            <p:cNvCxnSpPr/>
            <p:nvPr/>
          </p:nvCxnSpPr>
          <p:spPr>
            <a:xfrm>
              <a:off x="8540496" y="1616770"/>
              <a:ext cx="1225296"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29EDAF8A-79FA-45FD-94E7-ED45F5E26A65}"/>
                </a:ext>
              </a:extLst>
            </p:cNvPr>
            <p:cNvCxnSpPr/>
            <p:nvPr/>
          </p:nvCxnSpPr>
          <p:spPr>
            <a:xfrm>
              <a:off x="10441048" y="2189794"/>
              <a:ext cx="691648" cy="0"/>
            </a:xfrm>
            <a:prstGeom prst="line">
              <a:avLst/>
            </a:prstGeom>
            <a:ln w="38100">
              <a:solidFill>
                <a:srgbClr val="DF2121"/>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3212799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zombie player</a:t>
            </a:r>
            <a:endParaRPr lang="he-IL" dirty="0"/>
          </a:p>
        </p:txBody>
      </p:sp>
      <p:sp>
        <p:nvSpPr>
          <p:cNvPr id="4" name="Text Placeholder 3">
            <a:extLst>
              <a:ext uri="{FF2B5EF4-FFF2-40B4-BE49-F238E27FC236}">
                <a16:creationId xmlns:a16="http://schemas.microsoft.com/office/drawing/2014/main" id="{E036EF1A-35E7-44C8-943E-E628BF36EFC1}"/>
              </a:ext>
            </a:extLst>
          </p:cNvPr>
          <p:cNvSpPr>
            <a:spLocks noGrp="1"/>
          </p:cNvSpPr>
          <p:nvPr>
            <p:ph type="body" sz="half" idx="2"/>
          </p:nvPr>
        </p:nvSpPr>
        <p:spPr/>
        <p:txBody>
          <a:bodyPr/>
          <a:lstStyle/>
          <a:p>
            <a:pPr algn="l" rtl="0"/>
            <a:r>
              <a:rPr lang="en-US" dirty="0"/>
              <a:t>Goal – Maximize Total Reward - Maximize Zombies Survive</a:t>
            </a:r>
            <a:endParaRPr lang="he-IL" dirty="0"/>
          </a:p>
        </p:txBody>
      </p:sp>
    </p:spTree>
    <p:extLst>
      <p:ext uri="{BB962C8B-B14F-4D97-AF65-F5344CB8AC3E}">
        <p14:creationId xmlns:p14="http://schemas.microsoft.com/office/powerpoint/2010/main" val="415865648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a:xfrm>
            <a:off x="1236303" y="373343"/>
            <a:ext cx="9905998" cy="1478570"/>
          </a:xfrm>
        </p:spPr>
        <p:txBody>
          <a:bodyPr/>
          <a:lstStyle/>
          <a:p>
            <a:r>
              <a:rPr lang="en-US" dirty="0"/>
              <a:t>choosing optimal parameters</a:t>
            </a:r>
            <a:endParaRPr lang="he-IL" dirty="0"/>
          </a:p>
        </p:txBody>
      </p:sp>
      <p:sp>
        <p:nvSpPr>
          <p:cNvPr id="4" name="Text Placeholder 3">
            <a:extLst>
              <a:ext uri="{FF2B5EF4-FFF2-40B4-BE49-F238E27FC236}">
                <a16:creationId xmlns:a16="http://schemas.microsoft.com/office/drawing/2014/main" id="{370A4EFD-AA97-45B0-8154-B075DC53B217}"/>
              </a:ext>
            </a:extLst>
          </p:cNvPr>
          <p:cNvSpPr txBox="1">
            <a:spLocks/>
          </p:cNvSpPr>
          <p:nvPr/>
        </p:nvSpPr>
        <p:spPr>
          <a:xfrm>
            <a:off x="976821" y="2260924"/>
            <a:ext cx="4954587" cy="3115748"/>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DDQN agent vs. Single Action Agent</a:t>
            </a:r>
          </a:p>
          <a:p>
            <a:pPr algn="l" rtl="0"/>
            <a:r>
              <a:rPr lang="en-US" dirty="0"/>
              <a:t>Board of 10x10</a:t>
            </a:r>
          </a:p>
          <a:p>
            <a:pPr algn="l" rtl="0"/>
            <a:r>
              <a:rPr lang="en-US" dirty="0"/>
              <a:t>Max reward of 20, by the fixed parameter of “Zombies per Game”</a:t>
            </a:r>
          </a:p>
        </p:txBody>
      </p:sp>
      <p:pic>
        <p:nvPicPr>
          <p:cNvPr id="5" name="Picture 4">
            <a:extLst>
              <a:ext uri="{FF2B5EF4-FFF2-40B4-BE49-F238E27FC236}">
                <a16:creationId xmlns:a16="http://schemas.microsoft.com/office/drawing/2014/main" id="{63D92C50-252F-4AC5-BACB-FA8CAD65770B}"/>
              </a:ext>
            </a:extLst>
          </p:cNvPr>
          <p:cNvPicPr>
            <a:picLocks noChangeAspect="1"/>
          </p:cNvPicPr>
          <p:nvPr/>
        </p:nvPicPr>
        <p:blipFill rotWithShape="1">
          <a:blip r:embed="rId4">
            <a:extLst>
              <a:ext uri="{28A0092B-C50C-407E-A947-70E740481C1C}">
                <a14:useLocalDpi xmlns:a14="http://schemas.microsoft.com/office/drawing/2010/main" val="0"/>
              </a:ext>
            </a:extLst>
          </a:blip>
          <a:srcRect l="10133" t="6933" r="67161" b="62133"/>
          <a:stretch/>
        </p:blipFill>
        <p:spPr>
          <a:xfrm>
            <a:off x="6408826" y="2085963"/>
            <a:ext cx="3808429" cy="3891399"/>
          </a:xfrm>
          <a:prstGeom prst="rect">
            <a:avLst/>
          </a:prstGeom>
        </p:spPr>
      </p:pic>
    </p:spTree>
    <p:extLst>
      <p:ext uri="{BB962C8B-B14F-4D97-AF65-F5344CB8AC3E}">
        <p14:creationId xmlns:p14="http://schemas.microsoft.com/office/powerpoint/2010/main" val="3803577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98EF-BC26-44EB-9B99-656756C87132}"/>
              </a:ext>
            </a:extLst>
          </p:cNvPr>
          <p:cNvSpPr>
            <a:spLocks noGrp="1"/>
          </p:cNvSpPr>
          <p:nvPr>
            <p:ph type="ctrTitle"/>
          </p:nvPr>
        </p:nvSpPr>
        <p:spPr>
          <a:xfrm>
            <a:off x="1910041" y="2235200"/>
            <a:ext cx="8791575" cy="2387600"/>
          </a:xfrm>
        </p:spPr>
        <p:txBody>
          <a:bodyPr/>
          <a:lstStyle/>
          <a:p>
            <a:r>
              <a:rPr lang="en-US" dirty="0"/>
              <a:t>The Game - </a:t>
            </a:r>
            <a:br>
              <a:rPr lang="en-US" dirty="0"/>
            </a:br>
            <a:r>
              <a:rPr lang="en-US" dirty="0"/>
              <a:t>light against zombies</a:t>
            </a:r>
            <a:endParaRPr lang="he-IL" dirty="0"/>
          </a:p>
        </p:txBody>
      </p:sp>
    </p:spTree>
    <p:extLst>
      <p:ext uri="{BB962C8B-B14F-4D97-AF65-F5344CB8AC3E}">
        <p14:creationId xmlns:p14="http://schemas.microsoft.com/office/powerpoint/2010/main" val="8948984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choosing optimal parameters</a:t>
            </a:r>
            <a:endParaRPr lang="he-IL" dirty="0"/>
          </a:p>
        </p:txBody>
      </p:sp>
      <p:pic>
        <p:nvPicPr>
          <p:cNvPr id="7" name="Picture 6">
            <a:extLst>
              <a:ext uri="{FF2B5EF4-FFF2-40B4-BE49-F238E27FC236}">
                <a16:creationId xmlns:a16="http://schemas.microsoft.com/office/drawing/2014/main" id="{2DA1C58D-B4ED-40F0-956D-A7044D24CCC3}"/>
              </a:ext>
            </a:extLst>
          </p:cNvPr>
          <p:cNvPicPr>
            <a:picLocks noChangeAspect="1"/>
          </p:cNvPicPr>
          <p:nvPr/>
        </p:nvPicPr>
        <p:blipFill rotWithShape="1">
          <a:blip r:embed="rId3">
            <a:extLst>
              <a:ext uri="{28A0092B-C50C-407E-A947-70E740481C1C}">
                <a14:useLocalDpi xmlns:a14="http://schemas.microsoft.com/office/drawing/2010/main" val="0"/>
              </a:ext>
            </a:extLst>
          </a:blip>
          <a:srcRect l="10133" t="6933" b="62133"/>
          <a:stretch/>
        </p:blipFill>
        <p:spPr>
          <a:xfrm>
            <a:off x="746013" y="2735302"/>
            <a:ext cx="10696798" cy="2761488"/>
          </a:xfrm>
          <a:prstGeom prst="rect">
            <a:avLst/>
          </a:prstGeom>
        </p:spPr>
      </p:pic>
      <p:sp>
        <p:nvSpPr>
          <p:cNvPr id="10" name="TextBox 9">
            <a:extLst>
              <a:ext uri="{FF2B5EF4-FFF2-40B4-BE49-F238E27FC236}">
                <a16:creationId xmlns:a16="http://schemas.microsoft.com/office/drawing/2014/main" id="{3E493F8A-2747-4F2B-81D2-46F2EDC2E4F3}"/>
              </a:ext>
            </a:extLst>
          </p:cNvPr>
          <p:cNvSpPr txBox="1"/>
          <p:nvPr/>
        </p:nvSpPr>
        <p:spPr>
          <a:xfrm>
            <a:off x="1278226" y="1954529"/>
            <a:ext cx="6930592" cy="461665"/>
          </a:xfrm>
          <a:prstGeom prst="rect">
            <a:avLst/>
          </a:prstGeom>
          <a:noFill/>
        </p:spPr>
        <p:txBody>
          <a:bodyPr wrap="square">
            <a:spAutoFit/>
          </a:bodyPr>
          <a:lstStyle/>
          <a:p>
            <a:pPr marL="285750" indent="-285750">
              <a:buFont typeface="Arial" panose="020B0604020202020204" pitchFamily="34" charset="0"/>
              <a:buChar char="•"/>
            </a:pPr>
            <a:r>
              <a:rPr lang="en-US" sz="2400" dirty="0"/>
              <a:t>DDQN vs. all Simple Agents – board of 10x10:</a:t>
            </a:r>
            <a:endParaRPr lang="he-IL" sz="2400" dirty="0"/>
          </a:p>
        </p:txBody>
      </p:sp>
    </p:spTree>
    <p:extLst>
      <p:ext uri="{BB962C8B-B14F-4D97-AF65-F5344CB8AC3E}">
        <p14:creationId xmlns:p14="http://schemas.microsoft.com/office/powerpoint/2010/main" val="87755487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00FFE-6831-4863-AE75-C636272B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6981606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3" y="1976318"/>
            <a:ext cx="10202324" cy="4562504"/>
          </a:xfrm>
        </p:spPr>
        <p:txBody>
          <a:bodyPr>
            <a:normAutofit/>
          </a:bodyPr>
          <a:lstStyle/>
          <a:p>
            <a:pPr algn="l" rtl="0"/>
            <a:r>
              <a:rPr lang="en-US" dirty="0"/>
              <a:t>Overall, it seems that the DDQN agent manages to overcome its competitors in most of the scenarios:</a:t>
            </a:r>
          </a:p>
          <a:p>
            <a:pPr lvl="1" algn="l" rtl="0"/>
            <a:r>
              <a:rPr lang="en-US" dirty="0"/>
              <a:t>Achieving optimal reward competing Single and Double Action Agents with most of the configurations, on top all boards</a:t>
            </a:r>
          </a:p>
          <a:p>
            <a:pPr lvl="1" algn="l" rtl="0"/>
            <a:r>
              <a:rPr lang="en-US" dirty="0"/>
              <a:t>Achieving 17+ average reward competing the Gaussian Agent on all boards, without achieving optimal reward in any scenario</a:t>
            </a:r>
          </a:p>
          <a:p>
            <a:pPr algn="l" rtl="0"/>
            <a:r>
              <a:rPr lang="en-US" dirty="0"/>
              <a:t>However, the DDQN agent seems to encounter difficulties when faced with the Uniform Agent – managing to achieve average reward of 12-14</a:t>
            </a:r>
          </a:p>
        </p:txBody>
      </p:sp>
    </p:spTree>
    <p:extLst>
      <p:ext uri="{BB962C8B-B14F-4D97-AF65-F5344CB8AC3E}">
        <p14:creationId xmlns:p14="http://schemas.microsoft.com/office/powerpoint/2010/main" val="385089956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993250" y="1864175"/>
            <a:ext cx="10202324" cy="4562504"/>
          </a:xfrm>
        </p:spPr>
        <p:txBody>
          <a:bodyPr>
            <a:normAutofit/>
          </a:bodyPr>
          <a:lstStyle/>
          <a:p>
            <a:pPr algn="l" rtl="0"/>
            <a:r>
              <a:rPr lang="en-US" dirty="0"/>
              <a:t>While Competing against both the Random Agents, the DDQN Agent gets approximately same average reward over all three boards</a:t>
            </a:r>
          </a:p>
          <a:p>
            <a:pPr algn="l" rtl="0"/>
            <a:r>
              <a:rPr lang="en-US" dirty="0"/>
              <a:t>Perhaps more learning episodes would make a change here?</a:t>
            </a:r>
          </a:p>
          <a:p>
            <a:pPr algn="l" rtl="0"/>
            <a:r>
              <a:rPr lang="en-US" dirty="0"/>
              <a:t>Keep in mind that the highest reward against the Uniform Agent as light player is 15 – calculated by an agent which picks the best action exclusively (places zombies at the first row)</a:t>
            </a:r>
          </a:p>
          <a:p>
            <a:pPr algn="l" rtl="0"/>
            <a:r>
              <a:rPr lang="en-US" dirty="0"/>
              <a:t>To settle the issue, I ran multiple scenarios of the same configuration, DDQN Agent vs. Uniform Agent, this time with 1800 learning episodes and 200 test episodes – all cases yield to the same average test reward of around 12</a:t>
            </a:r>
          </a:p>
        </p:txBody>
      </p:sp>
    </p:spTree>
    <p:extLst>
      <p:ext uri="{BB962C8B-B14F-4D97-AF65-F5344CB8AC3E}">
        <p14:creationId xmlns:p14="http://schemas.microsoft.com/office/powerpoint/2010/main" val="321198073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2285250590"/>
              </p:ext>
            </p:extLst>
          </p:nvPr>
        </p:nvGraphicFramePr>
        <p:xfrm>
          <a:off x="1768288" y="1344670"/>
          <a:ext cx="8647980" cy="4933435"/>
        </p:xfrm>
        <a:graphic>
          <a:graphicData uri="http://schemas.openxmlformats.org/drawingml/2006/table">
            <a:tbl>
              <a:tblPr firstRow="1" bandRow="1">
                <a:tableStyleId>{35758FB7-9AC5-4552-8A53-C91805E547FA}</a:tableStyleId>
              </a:tblPr>
              <a:tblGrid>
                <a:gridCol w="1721733">
                  <a:extLst>
                    <a:ext uri="{9D8B030D-6E8A-4147-A177-3AD203B41FA5}">
                      <a16:colId xmlns:a16="http://schemas.microsoft.com/office/drawing/2014/main" val="858290143"/>
                    </a:ext>
                  </a:extLst>
                </a:gridCol>
                <a:gridCol w="1642410">
                  <a:extLst>
                    <a:ext uri="{9D8B030D-6E8A-4147-A177-3AD203B41FA5}">
                      <a16:colId xmlns:a16="http://schemas.microsoft.com/office/drawing/2014/main" val="1438140627"/>
                    </a:ext>
                  </a:extLst>
                </a:gridCol>
                <a:gridCol w="1468653">
                  <a:extLst>
                    <a:ext uri="{9D8B030D-6E8A-4147-A177-3AD203B41FA5}">
                      <a16:colId xmlns:a16="http://schemas.microsoft.com/office/drawing/2014/main" val="3591085594"/>
                    </a:ext>
                  </a:extLst>
                </a:gridCol>
                <a:gridCol w="1551244">
                  <a:extLst>
                    <a:ext uri="{9D8B030D-6E8A-4147-A177-3AD203B41FA5}">
                      <a16:colId xmlns:a16="http://schemas.microsoft.com/office/drawing/2014/main" val="1993991516"/>
                    </a:ext>
                  </a:extLst>
                </a:gridCol>
                <a:gridCol w="2263940">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19.98</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12.14</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3000</a:t>
                      </a:r>
                    </a:p>
                  </a:txBody>
                  <a:tcPr marL="9525" marR="9525" marT="9525" marB="0" anchor="ctr"/>
                </a:tc>
                <a:tc>
                  <a:txBody>
                    <a:bodyPr/>
                    <a:lstStyle/>
                    <a:p>
                      <a:pPr algn="ctr" rtl="0" fontAlgn="b"/>
                      <a:r>
                        <a:rPr lang="he-IL" sz="1800" kern="1200" dirty="0">
                          <a:solidFill>
                            <a:schemeClr val="bg1"/>
                          </a:solidFill>
                          <a:latin typeface="+mn-lt"/>
                          <a:ea typeface="+mn-ea"/>
                          <a:cs typeface="+mn-cs"/>
                        </a:rPr>
                        <a:t>500</a:t>
                      </a:r>
                    </a:p>
                  </a:txBody>
                  <a:tcPr marL="9525" marR="9525" marT="9525" marB="0" anchor="ctr"/>
                </a:tc>
                <a:tc>
                  <a:txBody>
                    <a:bodyPr/>
                    <a:lstStyle/>
                    <a:p>
                      <a:pPr algn="ctr" rtl="0" fontAlgn="b"/>
                      <a:r>
                        <a:rPr lang="he-IL" sz="1800" kern="1200" dirty="0">
                          <a:solidFill>
                            <a:schemeClr val="bg1"/>
                          </a:solidFill>
                          <a:latin typeface="+mn-lt"/>
                          <a:ea typeface="+mn-ea"/>
                          <a:cs typeface="+mn-cs"/>
                        </a:rPr>
                        <a:t>19.03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4000</a:t>
                      </a:r>
                    </a:p>
                  </a:txBody>
                  <a:tcPr marL="9525" marR="9525" marT="9525" marB="0" anchor="ctr"/>
                </a:tc>
                <a:tc>
                  <a:txBody>
                    <a:bodyPr/>
                    <a:lstStyle/>
                    <a:p>
                      <a:pPr algn="ctr" rtl="0"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13.85</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4000</a:t>
                      </a:r>
                    </a:p>
                  </a:txBody>
                  <a:tcPr marL="9525" marR="9525" marT="9525" marB="0" anchor="ctr"/>
                </a:tc>
                <a:tc>
                  <a:txBody>
                    <a:bodyPr/>
                    <a:lstStyle/>
                    <a:p>
                      <a:pPr algn="ctr" rtl="0" fontAlgn="b"/>
                      <a:r>
                        <a:rPr lang="he-IL" sz="1800" kern="1200" dirty="0">
                          <a:solidFill>
                            <a:schemeClr val="bg1"/>
                          </a:solidFill>
                          <a:latin typeface="+mn-lt"/>
                          <a:ea typeface="+mn-ea"/>
                          <a:cs typeface="+mn-cs"/>
                        </a:rPr>
                        <a:t>1000</a:t>
                      </a:r>
                    </a:p>
                  </a:txBody>
                  <a:tcPr marL="9525" marR="9525" marT="9525" marB="0" anchor="ctr"/>
                </a:tc>
                <a:tc>
                  <a:txBody>
                    <a:bodyPr/>
                    <a:lstStyle/>
                    <a:p>
                      <a:pPr algn="ctr" rtl="0" fontAlgn="b"/>
                      <a:r>
                        <a:rPr lang="he-IL" sz="1800" kern="1200" dirty="0">
                          <a:solidFill>
                            <a:schemeClr val="bg1"/>
                          </a:solidFill>
                          <a:latin typeface="+mn-lt"/>
                          <a:ea typeface="+mn-ea"/>
                          <a:cs typeface="+mn-cs"/>
                        </a:rPr>
                        <a:t>17.98</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rtl="0"/>
                      <a:r>
                        <a:rPr lang="en-US" dirty="0"/>
                        <a:t>Single Action</a:t>
                      </a:r>
                      <a:endParaRPr lang="he-IL" dirty="0"/>
                    </a:p>
                  </a:txBody>
                  <a:tcPr anchor="ctr"/>
                </a:tc>
                <a:tc>
                  <a:txBody>
                    <a:bodyPr/>
                    <a:lstStyle/>
                    <a:p>
                      <a:pPr algn="ctr" rtl="0" fontAlgn="b"/>
                      <a:r>
                        <a:rPr lang="he-IL" sz="1800" kern="1200" dirty="0">
                          <a:solidFill>
                            <a:schemeClr val="dk1"/>
                          </a:solidFill>
                          <a:latin typeface="+mn-lt"/>
                          <a:ea typeface="+mn-ea"/>
                          <a:cs typeface="+mn-cs"/>
                        </a:rPr>
                        <a:t>5000</a:t>
                      </a:r>
                    </a:p>
                  </a:txBody>
                  <a:tcPr marL="9525" marR="9525" marT="9525" marB="0" anchor="ctr"/>
                </a:tc>
                <a:tc>
                  <a:txBody>
                    <a:bodyPr/>
                    <a:lstStyle/>
                    <a:p>
                      <a:pPr algn="ctr" rtl="0"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20</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rtl="0" fontAlgn="b"/>
                      <a:r>
                        <a:rPr lang="he-IL" sz="1800" kern="1200" dirty="0">
                          <a:solidFill>
                            <a:schemeClr val="dk1"/>
                          </a:solidFill>
                          <a:latin typeface="+mn-lt"/>
                          <a:ea typeface="+mn-ea"/>
                          <a:cs typeface="+mn-cs"/>
                        </a:rPr>
                        <a:t>3000</a:t>
                      </a:r>
                    </a:p>
                  </a:txBody>
                  <a:tcPr marL="9525" marR="9525" marT="9525" marB="0" anchor="ctr"/>
                </a:tc>
                <a:tc>
                  <a:txBody>
                    <a:bodyPr/>
                    <a:lstStyle/>
                    <a:p>
                      <a:pPr algn="ctr" rtl="0"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19.99</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marL="0" algn="ctr" defTabSz="914400" rtl="0" eaLnBrk="1" latinLnBrk="0" hangingPunct="1"/>
                      <a:r>
                        <a:rPr lang="en-US" sz="1800" kern="1200" dirty="0">
                          <a:solidFill>
                            <a:schemeClr val="bg1"/>
                          </a:solidFill>
                        </a:rPr>
                        <a:t>Uniform</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12.18</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marL="0" algn="ctr" defTabSz="914400" rtl="0" eaLnBrk="1" latinLnBrk="0" hangingPunct="1"/>
                      <a:r>
                        <a:rPr lang="en-US" sz="1800" kern="1200" dirty="0">
                          <a:solidFill>
                            <a:schemeClr val="bg1"/>
                          </a:solidFill>
                        </a:rPr>
                        <a:t>Gaussian</a:t>
                      </a:r>
                      <a:endParaRPr lang="he-IL" sz="1800" kern="1200" dirty="0">
                        <a:solidFill>
                          <a:schemeClr val="bg1"/>
                        </a:solidFill>
                        <a:latin typeface="+mn-lt"/>
                        <a:ea typeface="+mn-ea"/>
                        <a:cs typeface="+mn-cs"/>
                      </a:endParaRPr>
                    </a:p>
                  </a:txBody>
                  <a:tcPr anchor="ctr"/>
                </a:tc>
                <a:tc>
                  <a:txBody>
                    <a:bodyPr/>
                    <a:lstStyle/>
                    <a:p>
                      <a:pPr algn="ctr" rtl="0" fontAlgn="b"/>
                      <a:r>
                        <a:rPr lang="he-IL" sz="1800" kern="1200" dirty="0">
                          <a:solidFill>
                            <a:schemeClr val="bg1"/>
                          </a:solidFill>
                          <a:latin typeface="+mn-lt"/>
                          <a:ea typeface="+mn-ea"/>
                          <a:cs typeface="+mn-cs"/>
                        </a:rPr>
                        <a:t>5000</a:t>
                      </a:r>
                    </a:p>
                  </a:txBody>
                  <a:tcPr marL="9525" marR="9525" marT="9525" marB="0" anchor="ctr"/>
                </a:tc>
                <a:tc>
                  <a:txBody>
                    <a:bodyPr/>
                    <a:lstStyle/>
                    <a:p>
                      <a:pPr algn="ctr" rtl="0" fontAlgn="b"/>
                      <a:r>
                        <a:rPr lang="he-IL" sz="1800" kern="1200" dirty="0">
                          <a:solidFill>
                            <a:schemeClr val="bg1"/>
                          </a:solidFill>
                          <a:latin typeface="+mn-lt"/>
                          <a:ea typeface="+mn-ea"/>
                          <a:cs typeface="+mn-cs"/>
                        </a:rPr>
                        <a:t>750</a:t>
                      </a:r>
                    </a:p>
                  </a:txBody>
                  <a:tcPr marL="9525" marR="9525" marT="9525" marB="0" anchor="ctr"/>
                </a:tc>
                <a:tc>
                  <a:txBody>
                    <a:bodyPr/>
                    <a:lstStyle/>
                    <a:p>
                      <a:pPr algn="ctr" rtl="0" fontAlgn="b"/>
                      <a:r>
                        <a:rPr lang="he-IL" sz="1800" kern="1200" dirty="0">
                          <a:solidFill>
                            <a:schemeClr val="bg1"/>
                          </a:solidFill>
                          <a:latin typeface="+mn-lt"/>
                          <a:ea typeface="+mn-ea"/>
                          <a:cs typeface="+mn-cs"/>
                        </a:rPr>
                        <a:t>17.82</a:t>
                      </a:r>
                    </a:p>
                  </a:txBody>
                  <a:tcPr marL="9525" marR="9525" marT="9525"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r>
              <a:rPr lang="en-US" dirty="0"/>
              <a:t>* - In cases where the same result was obtained for several scenarios, the best chosen arbitrarily</a:t>
            </a:r>
            <a:endParaRPr lang="he-IL" dirty="0"/>
          </a:p>
        </p:txBody>
      </p:sp>
    </p:spTree>
    <p:extLst>
      <p:ext uri="{BB962C8B-B14F-4D97-AF65-F5344CB8AC3E}">
        <p14:creationId xmlns:p14="http://schemas.microsoft.com/office/powerpoint/2010/main" val="17165649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03192-A1E0-40A1-99BC-1A3B5F797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31737846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DDQN as the light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Maximize Total Reward – Minimize Zombies Survive</a:t>
            </a:r>
          </a:p>
        </p:txBody>
      </p:sp>
    </p:spTree>
    <p:extLst>
      <p:ext uri="{BB962C8B-B14F-4D97-AF65-F5344CB8AC3E}">
        <p14:creationId xmlns:p14="http://schemas.microsoft.com/office/powerpoint/2010/main" val="420973926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0678-6D60-485F-AF78-6EECB8B79349}"/>
              </a:ext>
            </a:extLst>
          </p:cNvPr>
          <p:cNvSpPr>
            <a:spLocks noGrp="1"/>
          </p:cNvSpPr>
          <p:nvPr>
            <p:ph type="title"/>
          </p:nvPr>
        </p:nvSpPr>
        <p:spPr/>
        <p:txBody>
          <a:bodyPr/>
          <a:lstStyle/>
          <a:p>
            <a:r>
              <a:rPr lang="en-US" dirty="0"/>
              <a:t>DDQN agent</a:t>
            </a:r>
            <a:r>
              <a:rPr lang="en-US" dirty="0">
                <a:solidFill>
                  <a:srgbClr val="FFFF00"/>
                </a:solidFill>
              </a:rPr>
              <a:t> </a:t>
            </a:r>
            <a:r>
              <a:rPr lang="en-US" dirty="0"/>
              <a:t>vs. Single action agent</a:t>
            </a:r>
            <a:endParaRPr lang="he-IL" dirty="0"/>
          </a:p>
        </p:txBody>
      </p:sp>
      <p:sp>
        <p:nvSpPr>
          <p:cNvPr id="4" name="Text Placeholder 3">
            <a:extLst>
              <a:ext uri="{FF2B5EF4-FFF2-40B4-BE49-F238E27FC236}">
                <a16:creationId xmlns:a16="http://schemas.microsoft.com/office/drawing/2014/main" id="{FC0D8127-17CC-4243-B6F9-D95675D958A1}"/>
              </a:ext>
            </a:extLst>
          </p:cNvPr>
          <p:cNvSpPr txBox="1">
            <a:spLocks/>
          </p:cNvSpPr>
          <p:nvPr/>
        </p:nvSpPr>
        <p:spPr>
          <a:xfrm>
            <a:off x="1141413" y="2288356"/>
            <a:ext cx="4641763" cy="1140644"/>
          </a:xfrm>
          <a:prstGeom prst="rect">
            <a:avLst/>
          </a:prstGeom>
        </p:spPr>
        <p:txBody>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r>
              <a:rPr lang="en-US" dirty="0"/>
              <a:t>Board of 10x10</a:t>
            </a:r>
          </a:p>
          <a:p>
            <a:pPr algn="l" rtl="0"/>
            <a:r>
              <a:rPr lang="en-US" dirty="0"/>
              <a:t>Get negative rewards as the opposite of Zombie Player</a:t>
            </a:r>
            <a:endParaRPr lang="he-IL" dirty="0"/>
          </a:p>
        </p:txBody>
      </p:sp>
      <p:pic>
        <p:nvPicPr>
          <p:cNvPr id="7" name="Picture 6">
            <a:extLst>
              <a:ext uri="{FF2B5EF4-FFF2-40B4-BE49-F238E27FC236}">
                <a16:creationId xmlns:a16="http://schemas.microsoft.com/office/drawing/2014/main" id="{A28001BF-7B33-4494-BC15-F9DCD4248888}"/>
              </a:ext>
            </a:extLst>
          </p:cNvPr>
          <p:cNvPicPr>
            <a:picLocks noChangeAspect="1"/>
          </p:cNvPicPr>
          <p:nvPr/>
        </p:nvPicPr>
        <p:blipFill rotWithShape="1">
          <a:blip r:embed="rId4">
            <a:extLst>
              <a:ext uri="{28A0092B-C50C-407E-A947-70E740481C1C}">
                <a14:useLocalDpi xmlns:a14="http://schemas.microsoft.com/office/drawing/2010/main" val="0"/>
              </a:ext>
            </a:extLst>
          </a:blip>
          <a:srcRect l="9725" t="6735" r="67807" b="62337"/>
          <a:stretch/>
        </p:blipFill>
        <p:spPr>
          <a:xfrm>
            <a:off x="6408826" y="1967845"/>
            <a:ext cx="4205755" cy="4342240"/>
          </a:xfrm>
          <a:prstGeom prst="rect">
            <a:avLst/>
          </a:prstGeom>
        </p:spPr>
      </p:pic>
    </p:spTree>
    <p:extLst>
      <p:ext uri="{BB962C8B-B14F-4D97-AF65-F5344CB8AC3E}">
        <p14:creationId xmlns:p14="http://schemas.microsoft.com/office/powerpoint/2010/main" val="223106629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EB8-27EE-4B8E-A665-0ECCEC207EAD}"/>
              </a:ext>
            </a:extLst>
          </p:cNvPr>
          <p:cNvSpPr>
            <a:spLocks noGrp="1"/>
          </p:cNvSpPr>
          <p:nvPr>
            <p:ph type="title"/>
          </p:nvPr>
        </p:nvSpPr>
        <p:spPr/>
        <p:txBody>
          <a:bodyPr/>
          <a:lstStyle/>
          <a:p>
            <a:r>
              <a:rPr lang="en-US" dirty="0"/>
              <a:t>DDQN vs. all – board of 10x10</a:t>
            </a:r>
            <a:endParaRPr lang="he-IL" dirty="0"/>
          </a:p>
        </p:txBody>
      </p:sp>
      <p:pic>
        <p:nvPicPr>
          <p:cNvPr id="4" name="Picture 3">
            <a:extLst>
              <a:ext uri="{FF2B5EF4-FFF2-40B4-BE49-F238E27FC236}">
                <a16:creationId xmlns:a16="http://schemas.microsoft.com/office/drawing/2014/main" id="{CD68DABC-7F8A-4403-9BDC-8D454281D51B}"/>
              </a:ext>
            </a:extLst>
          </p:cNvPr>
          <p:cNvPicPr>
            <a:picLocks noChangeAspect="1"/>
          </p:cNvPicPr>
          <p:nvPr/>
        </p:nvPicPr>
        <p:blipFill rotWithShape="1">
          <a:blip r:embed="rId3">
            <a:extLst>
              <a:ext uri="{28A0092B-C50C-407E-A947-70E740481C1C}">
                <a14:useLocalDpi xmlns:a14="http://schemas.microsoft.com/office/drawing/2010/main" val="0"/>
              </a:ext>
            </a:extLst>
          </a:blip>
          <a:srcRect l="9725" t="6735" b="62337"/>
          <a:stretch/>
        </p:blipFill>
        <p:spPr>
          <a:xfrm>
            <a:off x="527909" y="2350881"/>
            <a:ext cx="11136181" cy="2861411"/>
          </a:xfrm>
          <a:prstGeom prst="rect">
            <a:avLst/>
          </a:prstGeom>
        </p:spPr>
      </p:pic>
    </p:spTree>
    <p:extLst>
      <p:ext uri="{BB962C8B-B14F-4D97-AF65-F5344CB8AC3E}">
        <p14:creationId xmlns:p14="http://schemas.microsoft.com/office/powerpoint/2010/main" val="218770226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2E3D3C-2C29-411B-B874-86DAB19E7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7809968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1</a:t>
            </a:r>
            <a:r>
              <a:rPr lang="en-US" baseline="30000" dirty="0"/>
              <a:t>st</a:t>
            </a:r>
            <a:r>
              <a:rPr lang="en-US" dirty="0"/>
              <a:t> frame</a:t>
            </a:r>
            <a:endParaRPr lang="he-IL" dirty="0"/>
          </a:p>
        </p:txBody>
      </p:sp>
      <p:pic>
        <p:nvPicPr>
          <p:cNvPr id="7" name="Content Placeholder 6">
            <a:extLst>
              <a:ext uri="{FF2B5EF4-FFF2-40B4-BE49-F238E27FC236}">
                <a16:creationId xmlns:a16="http://schemas.microsoft.com/office/drawing/2014/main" id="{3789BB95-6CDA-46F5-8F6D-25BA8DAE94D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3" name="TextBox 2">
            <a:extLst>
              <a:ext uri="{FF2B5EF4-FFF2-40B4-BE49-F238E27FC236}">
                <a16:creationId xmlns:a16="http://schemas.microsoft.com/office/drawing/2014/main" id="{1EC03199-DB1B-45E4-A693-1C57C1C86D23}"/>
              </a:ext>
            </a:extLst>
          </p:cNvPr>
          <p:cNvSpPr txBox="1"/>
          <p:nvPr/>
        </p:nvSpPr>
        <p:spPr>
          <a:xfrm>
            <a:off x="9782174" y="3400425"/>
            <a:ext cx="2228850" cy="646331"/>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Zombie reward: 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Light reward: 0</a:t>
            </a:r>
          </a:p>
        </p:txBody>
      </p:sp>
    </p:spTree>
    <p:extLst>
      <p:ext uri="{BB962C8B-B14F-4D97-AF65-F5344CB8AC3E}">
        <p14:creationId xmlns:p14="http://schemas.microsoft.com/office/powerpoint/2010/main" val="4174993127"/>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3DC-05DF-4BB3-9BE2-4B8A48A0D48E}"/>
              </a:ext>
            </a:extLst>
          </p:cNvPr>
          <p:cNvSpPr>
            <a:spLocks noGrp="1"/>
          </p:cNvSpPr>
          <p:nvPr>
            <p:ph type="title"/>
          </p:nvPr>
        </p:nvSpPr>
        <p:spPr/>
        <p:txBody>
          <a:bodyPr/>
          <a:lstStyle/>
          <a:p>
            <a:r>
              <a:rPr lang="en-US" dirty="0"/>
              <a:t>Results Discussion</a:t>
            </a:r>
            <a:endParaRPr lang="he-IL" dirty="0"/>
          </a:p>
        </p:txBody>
      </p:sp>
      <p:sp>
        <p:nvSpPr>
          <p:cNvPr id="3" name="Content Placeholder 2">
            <a:extLst>
              <a:ext uri="{FF2B5EF4-FFF2-40B4-BE49-F238E27FC236}">
                <a16:creationId xmlns:a16="http://schemas.microsoft.com/office/drawing/2014/main" id="{D8E431FE-FB56-4564-887C-4067ECD3B83A}"/>
              </a:ext>
            </a:extLst>
          </p:cNvPr>
          <p:cNvSpPr>
            <a:spLocks noGrp="1"/>
          </p:cNvSpPr>
          <p:nvPr>
            <p:ph idx="1"/>
          </p:nvPr>
        </p:nvSpPr>
        <p:spPr>
          <a:xfrm>
            <a:off x="1141412" y="2249487"/>
            <a:ext cx="10288588" cy="3541714"/>
          </a:xfrm>
        </p:spPr>
        <p:txBody>
          <a:bodyPr>
            <a:normAutofit/>
          </a:bodyPr>
          <a:lstStyle/>
          <a:p>
            <a:pPr algn="l" rtl="0"/>
            <a:r>
              <a:rPr lang="en-US" dirty="0"/>
              <a:t>This time the DDQN Agent managed to achieve partial success.</a:t>
            </a:r>
          </a:p>
          <a:p>
            <a:pPr algn="l" rtl="0"/>
            <a:r>
              <a:rPr lang="en-US" dirty="0"/>
              <a:t>Over all boards, the DDQN Agent seems to overcome the two Constant Agents</a:t>
            </a:r>
          </a:p>
          <a:p>
            <a:pPr lvl="1" algn="l" rtl="0"/>
            <a:r>
              <a:rPr lang="en-US" dirty="0"/>
              <a:t>With some preference of the [750, 4000] configuration in half of the cases</a:t>
            </a:r>
          </a:p>
          <a:p>
            <a:pPr algn="l" rtl="0"/>
            <a:r>
              <a:rPr lang="en-US" dirty="0"/>
              <a:t>However, competing the Random Agents didn’t lead to same success </a:t>
            </a:r>
            <a:endParaRPr lang="he-IL" dirty="0"/>
          </a:p>
          <a:p>
            <a:pPr lvl="1" algn="l" rtl="0"/>
            <a:r>
              <a:rPr lang="en-US" dirty="0"/>
              <a:t>The DDQN Agent was able to reach optimality only in the case of the smallest board</a:t>
            </a:r>
          </a:p>
          <a:p>
            <a:pPr lvl="1" algn="l" rtl="0"/>
            <a:r>
              <a:rPr lang="en-US" dirty="0"/>
              <a:t>This time, without any preference of any specific configuration </a:t>
            </a:r>
          </a:p>
        </p:txBody>
      </p:sp>
    </p:spTree>
    <p:extLst>
      <p:ext uri="{BB962C8B-B14F-4D97-AF65-F5344CB8AC3E}">
        <p14:creationId xmlns:p14="http://schemas.microsoft.com/office/powerpoint/2010/main" val="369603302"/>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141412" y="14680"/>
            <a:ext cx="9905998" cy="1478570"/>
          </a:xfrm>
        </p:spPr>
        <p:txBody>
          <a:bodyPr/>
          <a:lstStyle/>
          <a:p>
            <a:r>
              <a:rPr lang="en-US" dirty="0"/>
              <a:t>DDQN plays light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2938760367"/>
              </p:ext>
            </p:extLst>
          </p:nvPr>
        </p:nvGraphicFramePr>
        <p:xfrm>
          <a:off x="1681273" y="1365234"/>
          <a:ext cx="8826275" cy="5194020"/>
        </p:xfrm>
        <a:graphic>
          <a:graphicData uri="http://schemas.openxmlformats.org/drawingml/2006/table">
            <a:tbl>
              <a:tblPr firstRow="1" bandRow="1">
                <a:tableStyleId>{35758FB7-9AC5-4552-8A53-C91805E547FA}</a:tableStyleId>
              </a:tblPr>
              <a:tblGrid>
                <a:gridCol w="2262823">
                  <a:extLst>
                    <a:ext uri="{9D8B030D-6E8A-4147-A177-3AD203B41FA5}">
                      <a16:colId xmlns:a16="http://schemas.microsoft.com/office/drawing/2014/main" val="1438140627"/>
                    </a:ext>
                  </a:extLst>
                </a:gridCol>
                <a:gridCol w="1640863">
                  <a:extLst>
                    <a:ext uri="{9D8B030D-6E8A-4147-A177-3AD203B41FA5}">
                      <a16:colId xmlns:a16="http://schemas.microsoft.com/office/drawing/2014/main" val="3591085594"/>
                    </a:ext>
                  </a:extLst>
                </a:gridCol>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endParaRPr lang="he-IL" dirty="0"/>
                    </a:p>
                  </a:txBody>
                  <a:tcPr anchor="ctr"/>
                </a:tc>
                <a:tc>
                  <a:txBody>
                    <a:bodyPr/>
                    <a:lstStyle/>
                    <a:p>
                      <a:pPr algn="ctr" rtl="0"/>
                      <a:r>
                        <a:rPr lang="en-US" dirty="0"/>
                        <a:t>Competitor</a:t>
                      </a:r>
                      <a:endParaRPr lang="he-IL" dirty="0"/>
                    </a:p>
                  </a:txBody>
                  <a:tcPr anchor="ctr"/>
                </a:tc>
                <a:tc>
                  <a:txBody>
                    <a:bodyPr/>
                    <a:lstStyle/>
                    <a:p>
                      <a:pPr algn="ctr" rtl="0"/>
                      <a:r>
                        <a:rPr lang="en-US" dirty="0"/>
                        <a:t>Memory size</a:t>
                      </a:r>
                      <a:endParaRPr lang="he-IL" dirty="0"/>
                    </a:p>
                  </a:txBody>
                  <a:tcPr anchor="ctr"/>
                </a:tc>
                <a:tc>
                  <a:txBody>
                    <a:bodyPr/>
                    <a:lstStyle/>
                    <a:p>
                      <a:pPr algn="ctr" rtl="0"/>
                      <a:r>
                        <a:rPr lang="en-US" dirty="0"/>
                        <a:t>Target update</a:t>
                      </a:r>
                      <a:endParaRPr lang="he-IL" dirty="0"/>
                    </a:p>
                  </a:txBody>
                  <a:tcPr anchor="ctr"/>
                </a:tc>
                <a:tc>
                  <a:txBody>
                    <a:bodyPr/>
                    <a:lstStyle/>
                    <a:p>
                      <a:pPr algn="ctr" rtl="0"/>
                      <a:r>
                        <a:rPr lang="en-US" dirty="0"/>
                        <a:t>Average Test Reward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Board 10x10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0.03-</a:t>
                      </a:r>
                    </a:p>
                  </a:txBody>
                  <a:tcPr marL="9525" marR="9525" marT="9525"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4000</a:t>
                      </a:r>
                      <a:endParaRPr lang="he-IL" sz="1800" kern="1200" dirty="0">
                        <a:solidFill>
                          <a:schemeClr val="dk1"/>
                        </a:solidFill>
                        <a:latin typeface="+mn-lt"/>
                        <a:ea typeface="+mn-ea"/>
                        <a:cs typeface="+mn-cs"/>
                      </a:endParaRP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0.11-</a:t>
                      </a:r>
                    </a:p>
                  </a:txBody>
                  <a:tcPr marL="9525" marR="9525" marT="9525"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rtl="0"/>
                      <a:r>
                        <a:rPr lang="en-US" dirty="0"/>
                        <a:t>Uniform</a:t>
                      </a:r>
                      <a:endParaRPr lang="he-IL" dirty="0"/>
                    </a:p>
                  </a:txBody>
                  <a:tcPr anchor="ctr"/>
                </a:tc>
                <a:tc>
                  <a:txBody>
                    <a:bodyPr/>
                    <a:lstStyle/>
                    <a:p>
                      <a:pPr algn="ctr" fontAlgn="b"/>
                      <a:r>
                        <a:rPr lang="he-IL" sz="1800" kern="1200" dirty="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0.48-</a:t>
                      </a:r>
                    </a:p>
                  </a:txBody>
                  <a:tcPr marL="9525" marR="9525" marT="9525"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rtl="0"/>
                      <a:r>
                        <a:rPr lang="en-US" dirty="0"/>
                        <a:t>Gaussian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0.53-</a:t>
                      </a:r>
                    </a:p>
                  </a:txBody>
                  <a:tcPr marL="9525" marR="9525" marT="9525" marB="0" anchor="ctr"/>
                </a:tc>
                <a:extLst>
                  <a:ext uri="{0D108BD9-81ED-4DB2-BD59-A6C34878D82A}">
                    <a16:rowId xmlns:a16="http://schemas.microsoft.com/office/drawing/2014/main" val="3313721815"/>
                  </a:ext>
                </a:extLst>
              </a:tr>
              <a:tr h="379495">
                <a:tc rowSpan="4">
                  <a:txBody>
                    <a:bodyPr/>
                    <a:lstStyle/>
                    <a:p>
                      <a:pPr algn="ctr" rtl="0"/>
                      <a:r>
                        <a:rPr lang="en-US" dirty="0"/>
                        <a:t>Board 20x20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dirty="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500</a:t>
                      </a:r>
                      <a:endParaRPr lang="he-IL" sz="1800" kern="1200" dirty="0">
                        <a:solidFill>
                          <a:schemeClr val="dk1"/>
                        </a:solidFill>
                        <a:latin typeface="+mn-lt"/>
                        <a:ea typeface="+mn-ea"/>
                        <a:cs typeface="+mn-cs"/>
                      </a:endParaRPr>
                    </a:p>
                  </a:txBody>
                  <a:tcPr marL="9525" marR="9525" marT="9525" marB="0" anchor="ctr"/>
                </a:tc>
                <a:tc>
                  <a:txBody>
                    <a:bodyPr/>
                    <a:lstStyle/>
                    <a:p>
                      <a:pPr algn="ctr" rtl="0" fontAlgn="b"/>
                      <a:r>
                        <a:rPr lang="he-IL" sz="1800" kern="1200" dirty="0">
                          <a:solidFill>
                            <a:schemeClr val="dk1"/>
                          </a:solidFill>
                          <a:latin typeface="+mn-lt"/>
                          <a:ea typeface="+mn-ea"/>
                          <a:cs typeface="+mn-cs"/>
                        </a:rPr>
                        <a:t>0.08-</a:t>
                      </a:r>
                    </a:p>
                  </a:txBody>
                  <a:tcPr marL="9525" marR="9525" marT="9525"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dirty="0">
                          <a:solidFill>
                            <a:schemeClr val="dk1"/>
                          </a:solidFill>
                          <a:latin typeface="+mn-lt"/>
                          <a:ea typeface="+mn-ea"/>
                          <a:cs typeface="+mn-cs"/>
                        </a:rPr>
                        <a:t>4000</a:t>
                      </a:r>
                    </a:p>
                  </a:txBody>
                  <a:tcPr marL="9525" marR="9525" marT="9525" marB="0" anchor="ctr"/>
                </a:tc>
                <a:tc>
                  <a:txBody>
                    <a:bodyPr/>
                    <a:lstStyle/>
                    <a:p>
                      <a:pPr algn="ctr" fontAlgn="b"/>
                      <a:r>
                        <a:rPr lang="he-IL" sz="1800" kern="1200" dirty="0">
                          <a:solidFill>
                            <a:schemeClr val="dk1"/>
                          </a:solidFill>
                          <a:latin typeface="+mn-lt"/>
                          <a:ea typeface="+mn-ea"/>
                          <a:cs typeface="+mn-cs"/>
                        </a:rPr>
                        <a:t>750</a:t>
                      </a:r>
                    </a:p>
                  </a:txBody>
                  <a:tcPr marL="9525" marR="9525" marT="9525" marB="0" anchor="ctr"/>
                </a:tc>
                <a:tc>
                  <a:txBody>
                    <a:bodyPr/>
                    <a:lstStyle/>
                    <a:p>
                      <a:pPr algn="ctr" rtl="0" fontAlgn="b"/>
                      <a:r>
                        <a:rPr lang="he-IL" sz="1800" kern="1200" dirty="0">
                          <a:solidFill>
                            <a:schemeClr val="dk1"/>
                          </a:solidFill>
                          <a:latin typeface="+mn-lt"/>
                          <a:ea typeface="+mn-ea"/>
                          <a:cs typeface="+mn-cs"/>
                        </a:rPr>
                        <a:t>0.04-</a:t>
                      </a:r>
                    </a:p>
                  </a:txBody>
                  <a:tcPr marL="9525" marR="9525" marT="9525"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14.99-</a:t>
                      </a:r>
                    </a:p>
                  </a:txBody>
                  <a:tcPr marL="9525" marR="9525" marT="9525"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dirty="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11.94-</a:t>
                      </a:r>
                    </a:p>
                  </a:txBody>
                  <a:tcPr marL="9525" marR="9525" marT="9525" marB="0" anchor="ctr"/>
                </a:tc>
                <a:extLst>
                  <a:ext uri="{0D108BD9-81ED-4DB2-BD59-A6C34878D82A}">
                    <a16:rowId xmlns:a16="http://schemas.microsoft.com/office/drawing/2014/main" val="1505586377"/>
                  </a:ext>
                </a:extLst>
              </a:tr>
              <a:tr h="379495">
                <a:tc rowSpan="4">
                  <a:txBody>
                    <a:bodyPr/>
                    <a:lstStyle/>
                    <a:p>
                      <a:pPr algn="ctr" rtl="0"/>
                      <a:r>
                        <a:rPr lang="en-US" dirty="0"/>
                        <a:t>Board 30x30</a:t>
                      </a:r>
                      <a:endParaRPr lang="he-IL" dirty="0"/>
                    </a:p>
                  </a:txBody>
                  <a:tcPr anchor="ctr"/>
                </a:tc>
                <a:tc>
                  <a:txBody>
                    <a:bodyPr/>
                    <a:lstStyle/>
                    <a:p>
                      <a:pPr algn="ctr" rtl="0"/>
                      <a:r>
                        <a:rPr lang="en-US" dirty="0"/>
                        <a:t>Single Action</a:t>
                      </a:r>
                      <a:endParaRPr lang="he-IL" dirty="0"/>
                    </a:p>
                  </a:txBody>
                  <a:tcPr anchor="ctr"/>
                </a:tc>
                <a:tc>
                  <a:txBody>
                    <a:bodyPr/>
                    <a:lstStyle/>
                    <a:p>
                      <a:pPr algn="ctr" fontAlgn="b"/>
                      <a:r>
                        <a:rPr lang="he-IL" sz="1800" kern="1200">
                          <a:solidFill>
                            <a:schemeClr val="dk1"/>
                          </a:solidFill>
                          <a:latin typeface="+mn-lt"/>
                          <a:ea typeface="+mn-ea"/>
                          <a:cs typeface="+mn-cs"/>
                        </a:rPr>
                        <a:t>3000</a:t>
                      </a:r>
                    </a:p>
                  </a:txBody>
                  <a:tcPr marL="9525" marR="9525" marT="9525" marB="0" anchor="ctr"/>
                </a:tc>
                <a:tc>
                  <a:txBody>
                    <a:bodyPr/>
                    <a:lstStyle/>
                    <a:p>
                      <a:pPr algn="ctr" fontAlgn="b"/>
                      <a:r>
                        <a:rPr lang="he-IL" sz="1800" kern="1200" dirty="0">
                          <a:solidFill>
                            <a:schemeClr val="dk1"/>
                          </a:solidFill>
                          <a:latin typeface="+mn-lt"/>
                          <a:ea typeface="+mn-ea"/>
                          <a:cs typeface="+mn-cs"/>
                        </a:rPr>
                        <a:t>500</a:t>
                      </a:r>
                    </a:p>
                  </a:txBody>
                  <a:tcPr marL="9525" marR="9525" marT="9525" marB="0" anchor="ctr"/>
                </a:tc>
                <a:tc>
                  <a:txBody>
                    <a:bodyPr/>
                    <a:lstStyle/>
                    <a:p>
                      <a:pPr algn="ctr" rtl="0" fontAlgn="b"/>
                      <a:r>
                        <a:rPr lang="he-IL" sz="1800" kern="1200" dirty="0">
                          <a:solidFill>
                            <a:schemeClr val="dk1"/>
                          </a:solidFill>
                          <a:latin typeface="+mn-lt"/>
                          <a:ea typeface="+mn-ea"/>
                          <a:cs typeface="+mn-cs"/>
                        </a:rPr>
                        <a:t>0.06-</a:t>
                      </a:r>
                    </a:p>
                  </a:txBody>
                  <a:tcPr marL="9525" marR="9525" marT="9525"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rtl="0"/>
                      <a:r>
                        <a:rPr lang="en-US" dirty="0"/>
                        <a:t>Double Action</a:t>
                      </a:r>
                      <a:endParaRPr lang="he-IL" dirty="0"/>
                    </a:p>
                  </a:txBody>
                  <a:tcPr anchor="ctr"/>
                </a:tc>
                <a:tc>
                  <a:txBody>
                    <a:bodyPr/>
                    <a:lstStyle/>
                    <a:p>
                      <a:pPr algn="ctr" fontAlgn="b"/>
                      <a:r>
                        <a:rPr lang="he-IL" sz="1800" kern="1200">
                          <a:solidFill>
                            <a:schemeClr val="dk1"/>
                          </a:solidFill>
                          <a:latin typeface="+mn-lt"/>
                          <a:ea typeface="+mn-ea"/>
                          <a:cs typeface="+mn-cs"/>
                        </a:rPr>
                        <a:t>5000</a:t>
                      </a:r>
                    </a:p>
                  </a:txBody>
                  <a:tcPr marL="9525" marR="9525" marT="9525" marB="0" anchor="ctr"/>
                </a:tc>
                <a:tc>
                  <a:txBody>
                    <a:bodyPr/>
                    <a:lstStyle/>
                    <a:p>
                      <a:pPr algn="ctr" fontAlgn="b"/>
                      <a:r>
                        <a:rPr lang="he-IL" sz="1800" kern="1200">
                          <a:solidFill>
                            <a:schemeClr val="dk1"/>
                          </a:solidFill>
                          <a:latin typeface="+mn-lt"/>
                          <a:ea typeface="+mn-ea"/>
                          <a:cs typeface="+mn-cs"/>
                        </a:rPr>
                        <a:t>1000</a:t>
                      </a:r>
                    </a:p>
                  </a:txBody>
                  <a:tcPr marL="9525" marR="9525" marT="9525" marB="0" anchor="ctr"/>
                </a:tc>
                <a:tc>
                  <a:txBody>
                    <a:bodyPr/>
                    <a:lstStyle/>
                    <a:p>
                      <a:pPr algn="ctr" rtl="0" fontAlgn="b"/>
                      <a:r>
                        <a:rPr lang="he-IL" sz="1800" kern="1200" dirty="0">
                          <a:solidFill>
                            <a:schemeClr val="dk1"/>
                          </a:solidFill>
                          <a:latin typeface="+mn-lt"/>
                          <a:ea typeface="+mn-ea"/>
                          <a:cs typeface="+mn-cs"/>
                        </a:rPr>
                        <a:t>0.2-</a:t>
                      </a:r>
                    </a:p>
                  </a:txBody>
                  <a:tcPr marL="9525" marR="9525" marT="9525"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rtl="0"/>
                      <a:r>
                        <a:rPr lang="en-US" dirty="0">
                          <a:solidFill>
                            <a:srgbClr val="C00000"/>
                          </a:solidFill>
                        </a:rPr>
                        <a:t>Uniform</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5000</a:t>
                      </a:r>
                    </a:p>
                  </a:txBody>
                  <a:tcPr marL="9525" marR="9525" marT="9525" marB="0" anchor="ctr"/>
                </a:tc>
                <a:tc>
                  <a:txBody>
                    <a:bodyPr/>
                    <a:lstStyle/>
                    <a:p>
                      <a:pPr algn="ctr" fontAlgn="b"/>
                      <a:r>
                        <a:rPr lang="he-IL" sz="1800" kern="1200">
                          <a:solidFill>
                            <a:srgbClr val="C00000"/>
                          </a:solidFill>
                          <a:latin typeface="+mn-lt"/>
                          <a:ea typeface="+mn-ea"/>
                          <a:cs typeface="+mn-cs"/>
                        </a:rPr>
                        <a:t>1000</a:t>
                      </a:r>
                    </a:p>
                  </a:txBody>
                  <a:tcPr marL="9525" marR="9525" marT="9525" marB="0" anchor="ctr"/>
                </a:tc>
                <a:tc>
                  <a:txBody>
                    <a:bodyPr/>
                    <a:lstStyle/>
                    <a:p>
                      <a:pPr algn="ctr" rtl="0" fontAlgn="b"/>
                      <a:r>
                        <a:rPr lang="he-IL" sz="1800" kern="1200" dirty="0">
                          <a:solidFill>
                            <a:srgbClr val="C00000"/>
                          </a:solidFill>
                          <a:latin typeface="+mn-lt"/>
                          <a:ea typeface="+mn-ea"/>
                          <a:cs typeface="+mn-cs"/>
                        </a:rPr>
                        <a:t>18.11-</a:t>
                      </a:r>
                    </a:p>
                  </a:txBody>
                  <a:tcPr marL="9525" marR="9525" marT="9525"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rtl="0"/>
                      <a:r>
                        <a:rPr lang="en-US" dirty="0">
                          <a:solidFill>
                            <a:srgbClr val="C00000"/>
                          </a:solidFill>
                        </a:rPr>
                        <a:t>Gaussian</a:t>
                      </a:r>
                      <a:endParaRPr lang="he-IL" dirty="0">
                        <a:solidFill>
                          <a:srgbClr val="C00000"/>
                        </a:solidFill>
                      </a:endParaRPr>
                    </a:p>
                  </a:txBody>
                  <a:tcPr anchor="ctr"/>
                </a:tc>
                <a:tc>
                  <a:txBody>
                    <a:bodyPr/>
                    <a:lstStyle/>
                    <a:p>
                      <a:pPr algn="ctr" fontAlgn="b"/>
                      <a:r>
                        <a:rPr lang="he-IL" sz="1800" kern="1200">
                          <a:solidFill>
                            <a:srgbClr val="C00000"/>
                          </a:solidFill>
                          <a:latin typeface="+mn-lt"/>
                          <a:ea typeface="+mn-ea"/>
                          <a:cs typeface="+mn-cs"/>
                        </a:rPr>
                        <a:t>3000</a:t>
                      </a:r>
                    </a:p>
                  </a:txBody>
                  <a:tcPr marL="9525" marR="9525" marT="9525" marB="0" anchor="ctr"/>
                </a:tc>
                <a:tc>
                  <a:txBody>
                    <a:bodyPr/>
                    <a:lstStyle/>
                    <a:p>
                      <a:pPr algn="ctr" fontAlgn="b"/>
                      <a:r>
                        <a:rPr lang="he-IL" sz="1800" kern="1200">
                          <a:solidFill>
                            <a:srgbClr val="C00000"/>
                          </a:solidFill>
                          <a:latin typeface="+mn-lt"/>
                          <a:ea typeface="+mn-ea"/>
                          <a:cs typeface="+mn-cs"/>
                        </a:rPr>
                        <a:t>750</a:t>
                      </a:r>
                    </a:p>
                  </a:txBody>
                  <a:tcPr marL="9525" marR="9525" marT="9525" marB="0" anchor="ctr"/>
                </a:tc>
                <a:tc>
                  <a:txBody>
                    <a:bodyPr/>
                    <a:lstStyle/>
                    <a:p>
                      <a:pPr algn="ctr" rtl="0" fontAlgn="b"/>
                      <a:r>
                        <a:rPr lang="he-IL" sz="1800" kern="1200" dirty="0">
                          <a:solidFill>
                            <a:srgbClr val="C00000"/>
                          </a:solidFill>
                          <a:latin typeface="+mn-lt"/>
                          <a:ea typeface="+mn-ea"/>
                          <a:cs typeface="+mn-cs"/>
                        </a:rPr>
                        <a:t>17.57-</a:t>
                      </a:r>
                    </a:p>
                  </a:txBody>
                  <a:tcPr marL="9525" marR="9525" marT="9525" marB="0" anchor="ct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1923056661"/>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808C5E6-3BD8-4359-9462-AB0FE8981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extLst>
      <p:ext uri="{BB962C8B-B14F-4D97-AF65-F5344CB8AC3E}">
        <p14:creationId xmlns:p14="http://schemas.microsoft.com/office/powerpoint/2010/main" val="2809878388"/>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8420C0-7820-45EA-8F90-858B5A74E2FC}"/>
              </a:ext>
            </a:extLst>
          </p:cNvPr>
          <p:cNvSpPr>
            <a:spLocks noGrp="1"/>
          </p:cNvSpPr>
          <p:nvPr>
            <p:ph type="title"/>
          </p:nvPr>
        </p:nvSpPr>
        <p:spPr>
          <a:xfrm>
            <a:off x="1141413" y="618518"/>
            <a:ext cx="9905998" cy="1478570"/>
          </a:xfrm>
        </p:spPr>
        <p:txBody>
          <a:bodyPr/>
          <a:lstStyle/>
          <a:p>
            <a:r>
              <a:rPr lang="en-US" dirty="0"/>
              <a:t>Monte Carlo tree search (MCTS)</a:t>
            </a:r>
            <a:endParaRPr lang="he-IL" dirty="0"/>
          </a:p>
        </p:txBody>
      </p:sp>
      <p:pic>
        <p:nvPicPr>
          <p:cNvPr id="12" name="Picture 11">
            <a:extLst>
              <a:ext uri="{FF2B5EF4-FFF2-40B4-BE49-F238E27FC236}">
                <a16:creationId xmlns:a16="http://schemas.microsoft.com/office/drawing/2014/main" id="{4BF7C413-9DF2-4851-AD66-E7FC4A2F03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047" y="2598456"/>
            <a:ext cx="9676730" cy="2979523"/>
          </a:xfrm>
          <a:prstGeom prst="rect">
            <a:avLst/>
          </a:prstGeom>
          <a:noFill/>
          <a:ln>
            <a:noFill/>
          </a:ln>
        </p:spPr>
      </p:pic>
      <p:sp>
        <p:nvSpPr>
          <p:cNvPr id="13" name="Content Placeholder 2">
            <a:extLst>
              <a:ext uri="{FF2B5EF4-FFF2-40B4-BE49-F238E27FC236}">
                <a16:creationId xmlns:a16="http://schemas.microsoft.com/office/drawing/2014/main" id="{D44CD07A-A37E-4E5C-943E-2D0AB03D94CF}"/>
              </a:ext>
            </a:extLst>
          </p:cNvPr>
          <p:cNvSpPr>
            <a:spLocks noGrp="1"/>
          </p:cNvSpPr>
          <p:nvPr>
            <p:ph idx="1"/>
          </p:nvPr>
        </p:nvSpPr>
        <p:spPr>
          <a:xfrm>
            <a:off x="1141413" y="1891525"/>
            <a:ext cx="9905999" cy="3989995"/>
          </a:xfrm>
        </p:spPr>
        <p:txBody>
          <a:bodyPr>
            <a:normAutofit/>
          </a:bodyPr>
          <a:lstStyle/>
          <a:p>
            <a:pPr algn="l" rtl="0"/>
            <a:r>
              <a:rPr lang="en-US"/>
              <a:t>Each iteration of the algorithm consists of 4 steps:</a:t>
            </a:r>
            <a:endParaRPr lang="en-US" dirty="0"/>
          </a:p>
        </p:txBody>
      </p:sp>
    </p:spTree>
    <p:extLst>
      <p:ext uri="{BB962C8B-B14F-4D97-AF65-F5344CB8AC3E}">
        <p14:creationId xmlns:p14="http://schemas.microsoft.com/office/powerpoint/2010/main" val="212008338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0F2D14C-3CF3-4ACA-8164-31994CF8E7B0}"/>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Monte Carlo tree search (MCTS) - results</a:t>
            </a:r>
            <a:endParaRPr lang="en-US" dirty="0"/>
          </a:p>
        </p:txBody>
      </p:sp>
      <p:sp>
        <p:nvSpPr>
          <p:cNvPr id="18" name="Content Placeholder 2">
            <a:extLst>
              <a:ext uri="{FF2B5EF4-FFF2-40B4-BE49-F238E27FC236}">
                <a16:creationId xmlns:a16="http://schemas.microsoft.com/office/drawing/2014/main" id="{4D76CEF9-9D9C-4AD5-AC43-FE8ECA3941B9}"/>
              </a:ext>
            </a:extLst>
          </p:cNvPr>
          <p:cNvSpPr txBox="1">
            <a:spLocks/>
          </p:cNvSpPr>
          <p:nvPr/>
        </p:nvSpPr>
        <p:spPr>
          <a:xfrm>
            <a:off x="1141412" y="2249486"/>
            <a:ext cx="9905999" cy="3554966"/>
          </a:xfrm>
          <a:prstGeom prst="rect">
            <a:avLst/>
          </a:prstGeom>
        </p:spPr>
        <p:txBody>
          <a:bodyPr vert="horz" lIns="91440" tIns="45720" rIns="91440" bIns="45720" rtlCol="0">
            <a:normAutofit/>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We taught the MCTS agent to play against one of the simple agents. The agent reached an equilibrium in games it played as the zombie agent, against the simple and DDQN agent as well.</a:t>
            </a:r>
          </a:p>
          <a:p>
            <a:pPr marL="228600" marR="0" lvl="0" indent="-228600" algn="just" defTabSz="914400" rtl="0" eaLnBrk="1" fontAlgn="auto" latinLnBrk="0" hangingPunct="1">
              <a:lnSpc>
                <a:spcPct val="107000"/>
              </a:lnSpc>
              <a:spcBef>
                <a:spcPts val="1000"/>
              </a:spcBef>
              <a:spcAft>
                <a:spcPts val="80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As the Light Player, each learning scenario kept fail duo to the 16 RAM constraint of the machine. It prevented us from playing on any reasonable size of board. The main reason of that is that the action space the light agent has is the number of expanded children each node has.</a:t>
            </a:r>
          </a:p>
          <a:p>
            <a:pPr marL="228600" marR="0" lvl="0" indent="-228600" algn="just" defTabSz="914400" rtl="0" eaLnBrk="1" fontAlgn="auto" latinLnBrk="0" hangingPunct="1">
              <a:lnSpc>
                <a:spcPct val="107000"/>
              </a:lnSpc>
              <a:spcBef>
                <a:spcPts val="1000"/>
              </a:spcBef>
              <a:spcAft>
                <a:spcPts val="80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rPr>
              <a:t>Therefore, we decided to proceed with our research and leave the MCTS implementation behind, meaning, we won't use it for in the following research.</a:t>
            </a:r>
          </a:p>
        </p:txBody>
      </p:sp>
    </p:spTree>
    <p:extLst>
      <p:ext uri="{BB962C8B-B14F-4D97-AF65-F5344CB8AC3E}">
        <p14:creationId xmlns:p14="http://schemas.microsoft.com/office/powerpoint/2010/main" val="267784498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0F2D14C-3CF3-4ACA-8164-31994CF8E7B0}"/>
              </a:ext>
            </a:extLst>
          </p:cNvPr>
          <p:cNvSpPr txBox="1">
            <a:spLocks/>
          </p:cNvSpPr>
          <p:nvPr/>
        </p:nvSpPr>
        <p:spPr>
          <a:xfrm>
            <a:off x="1143001" y="483291"/>
            <a:ext cx="9905998" cy="1478570"/>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r>
              <a:rPr kumimoji="0" lang="en-US" sz="3600" b="0" i="0" u="none" strike="noStrike" kern="1200" cap="all" spc="0" normalizeH="0" baseline="0" noProof="0" dirty="0">
                <a:ln>
                  <a:noFill/>
                </a:ln>
                <a:solidFill>
                  <a:prstClr val="white"/>
                </a:solidFill>
                <a:effectLst/>
                <a:uLnTx/>
                <a:uFillTx/>
                <a:latin typeface="Tw Cen MT" panose="020B0602020104020603"/>
                <a:ea typeface="+mj-ea"/>
                <a:cs typeface="+mj-cs"/>
              </a:rPr>
              <a:t>Alpha</a:t>
            </a:r>
            <a:r>
              <a:rPr lang="en-US" dirty="0">
                <a:solidFill>
                  <a:prstClr val="white"/>
                </a:solidFill>
                <a:latin typeface="Tw Cen MT" panose="020B0602020104020603"/>
              </a:rPr>
              <a:t>-</a:t>
            </a:r>
            <a:r>
              <a:rPr kumimoji="0" lang="en-US" sz="3600" b="0" i="0" u="none" strike="noStrike" kern="1200" cap="all" spc="0" normalizeH="0" baseline="0" noProof="0" dirty="0">
                <a:ln>
                  <a:noFill/>
                </a:ln>
                <a:solidFill>
                  <a:prstClr val="white"/>
                </a:solidFill>
                <a:effectLst/>
                <a:uLnTx/>
                <a:uFillTx/>
                <a:latin typeface="Tw Cen MT" panose="020B0602020104020603"/>
                <a:ea typeface="+mj-ea"/>
                <a:cs typeface="+mj-cs"/>
              </a:rPr>
              <a:t>zero</a:t>
            </a:r>
          </a:p>
        </p:txBody>
      </p:sp>
      <p:sp>
        <p:nvSpPr>
          <p:cNvPr id="10" name="TextBox 9">
            <a:extLst>
              <a:ext uri="{FF2B5EF4-FFF2-40B4-BE49-F238E27FC236}">
                <a16:creationId xmlns:a16="http://schemas.microsoft.com/office/drawing/2014/main" id="{4F761145-CAEA-4F16-BD25-BD1F51F4337B}"/>
              </a:ext>
            </a:extLst>
          </p:cNvPr>
          <p:cNvSpPr txBox="1"/>
          <p:nvPr/>
        </p:nvSpPr>
        <p:spPr>
          <a:xfrm>
            <a:off x="667082" y="1779577"/>
            <a:ext cx="8676861" cy="4821000"/>
          </a:xfrm>
          <a:prstGeom prst="rect">
            <a:avLst/>
          </a:prstGeom>
          <a:noFill/>
        </p:spPr>
        <p:txBody>
          <a:bodyPr wrap="square">
            <a:spAutoFit/>
          </a:bodyPr>
          <a:lstStyle/>
          <a:p>
            <a:pPr marL="228600" marR="0" lvl="0" indent="-228600" algn="l" defTabSz="91440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Calibri" panose="020F0502020204030204" pitchFamily="34" charset="0"/>
              </a:rPr>
              <a:t>In</a:t>
            </a:r>
            <a:r>
              <a:rPr lang="en-US" sz="2400" b="0" i="0" dirty="0">
                <a:solidFill>
                  <a:srgbClr val="292929"/>
                </a:solidFill>
                <a:effectLst/>
                <a:latin typeface="charter"/>
              </a:rPr>
              <a:t> </a:t>
            </a:r>
            <a:r>
              <a:rPr lang="en-US" sz="2400" dirty="0">
                <a:solidFill>
                  <a:prstClr val="white"/>
                </a:solidFill>
                <a:latin typeface="Calibri" panose="020F0502020204030204" pitchFamily="34" charset="0"/>
              </a:rPr>
              <a:t>2016, Google DeepMind created a big stir when its computer program</a:t>
            </a:r>
            <a:br>
              <a:rPr lang="en-US" sz="2400" dirty="0">
                <a:solidFill>
                  <a:prstClr val="white"/>
                </a:solidFill>
                <a:latin typeface="Calibri" panose="020F0502020204030204" pitchFamily="34" charset="0"/>
              </a:rPr>
            </a:br>
            <a:r>
              <a:rPr lang="en-US" sz="2400" dirty="0">
                <a:solidFill>
                  <a:prstClr val="white"/>
                </a:solidFill>
                <a:latin typeface="Calibri" panose="020F0502020204030204" pitchFamily="34" charset="0"/>
              </a:rPr>
              <a:t>“AlphaGo” defeated reigning Go world champion Lee Sedol</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Calibri" panose="020F0502020204030204" pitchFamily="34" charset="0"/>
              </a:rPr>
              <a:t>Alpha-Zero is a generalization of AlphaGo outside the game of Go</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Calibri" panose="020F0502020204030204" pitchFamily="34" charset="0"/>
              </a:rPr>
              <a:t>There are 3 key components in Alpha-Zero:</a:t>
            </a:r>
          </a:p>
          <a:p>
            <a:pPr marL="685800" lvl="1" indent="-228600" defTabSz="914400">
              <a:lnSpc>
                <a:spcPct val="120000"/>
              </a:lnSpc>
              <a:spcBef>
                <a:spcPts val="1000"/>
              </a:spcBef>
              <a:buSzPct val="125000"/>
              <a:buFont typeface="Arial" panose="020B0604020202020204" pitchFamily="34" charset="0"/>
              <a:buChar char="•"/>
              <a:defRPr/>
            </a:pPr>
            <a:r>
              <a:rPr lang="en-US" sz="2400" dirty="0">
                <a:solidFill>
                  <a:prstClr val="white"/>
                </a:solidFill>
                <a:latin typeface="Calibri" panose="020F0502020204030204" pitchFamily="34" charset="0"/>
              </a:rPr>
              <a:t>Deep convolutional neural network</a:t>
            </a:r>
          </a:p>
          <a:p>
            <a:pPr marL="685800" lvl="1" indent="-228600" defTabSz="914400">
              <a:lnSpc>
                <a:spcPct val="120000"/>
              </a:lnSpc>
              <a:spcBef>
                <a:spcPts val="1000"/>
              </a:spcBef>
              <a:buSzPct val="125000"/>
              <a:buFont typeface="Arial" panose="020B0604020202020204" pitchFamily="34" charset="0"/>
              <a:buChar char="•"/>
              <a:defRPr/>
            </a:pPr>
            <a:r>
              <a:rPr lang="en-US" sz="2400" b="0" i="0" dirty="0">
                <a:solidFill>
                  <a:prstClr val="white"/>
                </a:solidFill>
                <a:effectLst/>
                <a:latin typeface="Calibri" panose="020F0502020204030204" pitchFamily="34" charset="0"/>
              </a:rPr>
              <a:t>Monte-Carlo Tree Search</a:t>
            </a:r>
          </a:p>
          <a:p>
            <a:pPr marL="685800" lvl="1" indent="-228600" defTabSz="914400">
              <a:lnSpc>
                <a:spcPct val="120000"/>
              </a:lnSpc>
              <a:spcBef>
                <a:spcPts val="1000"/>
              </a:spcBef>
              <a:buSzPct val="125000"/>
              <a:buFont typeface="Arial" panose="020B0604020202020204" pitchFamily="34" charset="0"/>
              <a:buChar char="•"/>
              <a:defRPr/>
            </a:pPr>
            <a:r>
              <a:rPr lang="en-US" sz="2400" dirty="0">
                <a:solidFill>
                  <a:prstClr val="white"/>
                </a:solidFill>
                <a:latin typeface="Calibri" panose="020F0502020204030204" pitchFamily="34" charset="0"/>
              </a:rPr>
              <a:t>Competitive neural network evaluation</a:t>
            </a:r>
            <a:endParaRPr lang="en-US" sz="2400" b="0" i="0" dirty="0">
              <a:solidFill>
                <a:prstClr val="white"/>
              </a:solidFill>
              <a:effectLst/>
              <a:latin typeface="Calibri" panose="020F0502020204030204" pitchFamily="34" charset="0"/>
            </a:endParaRPr>
          </a:p>
          <a:p>
            <a:pPr marL="685800" lvl="1" indent="-228600" defTabSz="914400">
              <a:lnSpc>
                <a:spcPct val="120000"/>
              </a:lnSpc>
              <a:spcBef>
                <a:spcPts val="1000"/>
              </a:spcBef>
              <a:buSzPct val="125000"/>
              <a:buFont typeface="Arial" panose="020B0604020202020204" pitchFamily="34" charset="0"/>
              <a:buChar char="•"/>
              <a:defRPr/>
            </a:pPr>
            <a:endParaRPr lang="en-US" sz="2400" dirty="0">
              <a:solidFill>
                <a:prstClr val="white"/>
              </a:solidFill>
              <a:latin typeface="Calibri" panose="020F0502020204030204" pitchFamily="34" charset="0"/>
            </a:endParaRPr>
          </a:p>
        </p:txBody>
      </p:sp>
      <p:pic>
        <p:nvPicPr>
          <p:cNvPr id="14" name="Picture 13">
            <a:extLst>
              <a:ext uri="{FF2B5EF4-FFF2-40B4-BE49-F238E27FC236}">
                <a16:creationId xmlns:a16="http://schemas.microsoft.com/office/drawing/2014/main" id="{FDFAF17C-C2AE-4928-90CB-7DEABB6D19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5337" y="3765259"/>
            <a:ext cx="3929381" cy="1209880"/>
          </a:xfrm>
          <a:prstGeom prst="rect">
            <a:avLst/>
          </a:prstGeom>
          <a:noFill/>
          <a:ln>
            <a:noFill/>
          </a:ln>
        </p:spPr>
      </p:pic>
      <p:sp>
        <p:nvSpPr>
          <p:cNvPr id="5" name="Cross 4">
            <a:extLst>
              <a:ext uri="{FF2B5EF4-FFF2-40B4-BE49-F238E27FC236}">
                <a16:creationId xmlns:a16="http://schemas.microsoft.com/office/drawing/2014/main" id="{EE66DB8A-C084-4D4F-BD75-275AF6D1FD4D}"/>
              </a:ext>
            </a:extLst>
          </p:cNvPr>
          <p:cNvSpPr/>
          <p:nvPr/>
        </p:nvSpPr>
        <p:spPr>
          <a:xfrm>
            <a:off x="10054508" y="3483106"/>
            <a:ext cx="211037" cy="205563"/>
          </a:xfrm>
          <a:prstGeom prst="plus">
            <a:avLst>
              <a:gd name="adj" fmla="val 3789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8B0A1B0B-985F-4F9A-B50A-9C3A3F0C9655}"/>
              </a:ext>
            </a:extLst>
          </p:cNvPr>
          <p:cNvPicPr>
            <a:picLocks noChangeAspect="1"/>
          </p:cNvPicPr>
          <p:nvPr/>
        </p:nvPicPr>
        <p:blipFill>
          <a:blip r:embed="rId4"/>
          <a:stretch>
            <a:fillRect/>
          </a:stretch>
        </p:blipFill>
        <p:spPr>
          <a:xfrm>
            <a:off x="9161635" y="5404796"/>
            <a:ext cx="1996788" cy="1071635"/>
          </a:xfrm>
          <a:prstGeom prst="rect">
            <a:avLst/>
          </a:prstGeom>
        </p:spPr>
      </p:pic>
      <p:sp>
        <p:nvSpPr>
          <p:cNvPr id="19" name="Cross 18">
            <a:extLst>
              <a:ext uri="{FF2B5EF4-FFF2-40B4-BE49-F238E27FC236}">
                <a16:creationId xmlns:a16="http://schemas.microsoft.com/office/drawing/2014/main" id="{84B7CBAB-96F5-4B10-B27E-011ED3F17A0C}"/>
              </a:ext>
            </a:extLst>
          </p:cNvPr>
          <p:cNvSpPr/>
          <p:nvPr/>
        </p:nvSpPr>
        <p:spPr>
          <a:xfrm>
            <a:off x="10054510" y="5127911"/>
            <a:ext cx="211037" cy="205563"/>
          </a:xfrm>
          <a:prstGeom prst="plus">
            <a:avLst>
              <a:gd name="adj" fmla="val 3789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34" name="Picture 10" descr="Deep convolutional neural network (DCNN) architecture. A schematic... |  Download Scientific Diagram">
            <a:extLst>
              <a:ext uri="{FF2B5EF4-FFF2-40B4-BE49-F238E27FC236}">
                <a16:creationId xmlns:a16="http://schemas.microsoft.com/office/drawing/2014/main" id="{3E795BDF-66FE-42D2-B2C7-490DED55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6726" y="2153732"/>
            <a:ext cx="1821697" cy="117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21991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alpha zero - training</a:t>
            </a:r>
            <a:endParaRPr lang="he-IL" dirty="0"/>
          </a:p>
        </p:txBody>
      </p:sp>
      <p:pic>
        <p:nvPicPr>
          <p:cNvPr id="10" name="Picture 9">
            <a:extLst>
              <a:ext uri="{FF2B5EF4-FFF2-40B4-BE49-F238E27FC236}">
                <a16:creationId xmlns:a16="http://schemas.microsoft.com/office/drawing/2014/main" id="{0759EA16-7927-45C9-A470-DC880EA6852D}"/>
              </a:ext>
            </a:extLst>
          </p:cNvPr>
          <p:cNvPicPr>
            <a:picLocks noChangeAspect="1"/>
          </p:cNvPicPr>
          <p:nvPr/>
        </p:nvPicPr>
        <p:blipFill rotWithShape="1">
          <a:blip r:embed="rId4"/>
          <a:srcRect l="4689" r="67964"/>
          <a:stretch/>
        </p:blipFill>
        <p:spPr>
          <a:xfrm>
            <a:off x="5306291" y="2097088"/>
            <a:ext cx="1902387" cy="3704626"/>
          </a:xfrm>
          <a:prstGeom prst="rect">
            <a:avLst/>
          </a:prstGeom>
        </p:spPr>
      </p:pic>
      <p:pic>
        <p:nvPicPr>
          <p:cNvPr id="11" name="Content Placeholder 6">
            <a:extLst>
              <a:ext uri="{FF2B5EF4-FFF2-40B4-BE49-F238E27FC236}">
                <a16:creationId xmlns:a16="http://schemas.microsoft.com/office/drawing/2014/main" id="{469F517B-7BE8-4620-9E5A-7580D2A56C2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57516" y="2332075"/>
            <a:ext cx="947699" cy="473850"/>
          </a:xfrm>
        </p:spPr>
      </p:pic>
      <p:pic>
        <p:nvPicPr>
          <p:cNvPr id="9" name="Picture 2" descr="Image result for reinforcement learning environment">
            <a:extLst>
              <a:ext uri="{FF2B5EF4-FFF2-40B4-BE49-F238E27FC236}">
                <a16:creationId xmlns:a16="http://schemas.microsoft.com/office/drawing/2014/main" id="{FCEF5B62-7878-4AD3-BF0C-F00C375D1E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74" r="32029" b="59386"/>
          <a:stretch/>
        </p:blipFill>
        <p:spPr bwMode="auto">
          <a:xfrm>
            <a:off x="9687295" y="3258081"/>
            <a:ext cx="1309601" cy="1137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a:extLst>
              <a:ext uri="{FF2B5EF4-FFF2-40B4-BE49-F238E27FC236}">
                <a16:creationId xmlns:a16="http://schemas.microsoft.com/office/drawing/2014/main" id="{6303C0BF-4152-4413-AD16-888CE9653636}"/>
              </a:ext>
            </a:extLst>
          </p:cNvPr>
          <p:cNvSpPr/>
          <p:nvPr/>
        </p:nvSpPr>
        <p:spPr>
          <a:xfrm>
            <a:off x="9770675" y="3509041"/>
            <a:ext cx="1087654" cy="8312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 name="Picture 19">
            <a:extLst>
              <a:ext uri="{FF2B5EF4-FFF2-40B4-BE49-F238E27FC236}">
                <a16:creationId xmlns:a16="http://schemas.microsoft.com/office/drawing/2014/main" id="{7B3184B6-76A9-441D-A1C1-0923599521BB}"/>
              </a:ext>
            </a:extLst>
          </p:cNvPr>
          <p:cNvPicPr>
            <a:picLocks noChangeAspect="1"/>
          </p:cNvPicPr>
          <p:nvPr/>
        </p:nvPicPr>
        <p:blipFill>
          <a:blip r:embed="rId7"/>
          <a:stretch>
            <a:fillRect/>
          </a:stretch>
        </p:blipFill>
        <p:spPr>
          <a:xfrm>
            <a:off x="9682066" y="3509041"/>
            <a:ext cx="1318200" cy="692656"/>
          </a:xfrm>
          <a:prstGeom prst="rect">
            <a:avLst/>
          </a:prstGeom>
        </p:spPr>
      </p:pic>
      <p:cxnSp>
        <p:nvCxnSpPr>
          <p:cNvPr id="4" name="Straight Arrow Connector 3">
            <a:extLst>
              <a:ext uri="{FF2B5EF4-FFF2-40B4-BE49-F238E27FC236}">
                <a16:creationId xmlns:a16="http://schemas.microsoft.com/office/drawing/2014/main" id="{251C2D2F-F3A7-4A63-9DD1-B1ADB937F8B6}"/>
              </a:ext>
            </a:extLst>
          </p:cNvPr>
          <p:cNvCxnSpPr>
            <a:cxnSpLocks/>
          </p:cNvCxnSpPr>
          <p:nvPr/>
        </p:nvCxnSpPr>
        <p:spPr>
          <a:xfrm flipH="1" flipV="1">
            <a:off x="7207372" y="2622799"/>
            <a:ext cx="2474694" cy="5928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82A65004-1510-4610-9527-30FF00BDEFF5}"/>
              </a:ext>
            </a:extLst>
          </p:cNvPr>
          <p:cNvCxnSpPr>
            <a:cxnSpLocks/>
            <a:stCxn id="20" idx="1"/>
          </p:cNvCxnSpPr>
          <p:nvPr/>
        </p:nvCxnSpPr>
        <p:spPr>
          <a:xfrm flipH="1">
            <a:off x="7229378" y="3855369"/>
            <a:ext cx="2452688" cy="160709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A733DE92-5887-491D-94AB-42209B9EDFCA}"/>
              </a:ext>
            </a:extLst>
          </p:cNvPr>
          <p:cNvSpPr/>
          <p:nvPr/>
        </p:nvSpPr>
        <p:spPr>
          <a:xfrm>
            <a:off x="7970685" y="4520376"/>
            <a:ext cx="1267444" cy="2770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 Reward</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75F538-3F58-40EB-A9F2-3627A15AE06D}"/>
                  </a:ext>
                </a:extLst>
              </p:cNvPr>
              <p:cNvSpPr txBox="1"/>
              <p:nvPr/>
            </p:nvSpPr>
            <p:spPr>
              <a:xfrm>
                <a:off x="807535" y="3604466"/>
                <a:ext cx="3687157" cy="3702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𝑙</m:t>
                      </m:r>
                      <m:r>
                        <a:rPr lang="en-US" sz="1600" b="0" i="1" smtClean="0">
                          <a:latin typeface="Cambria Math" panose="02040503050406030204" pitchFamily="18" charset="0"/>
                        </a:rPr>
                        <m:t>𝑜𝑠𝑠</m:t>
                      </m:r>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e>
                              </m:d>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𝑡</m:t>
                                  </m:r>
                                </m:sub>
                              </m:sSub>
                            </m:e>
                          </m:d>
                        </m:e>
                        <m:sup>
                          <m:r>
                            <a:rPr lang="en-US" sz="1600">
                              <a:latin typeface="Cambria Math" panose="02040503050406030204" pitchFamily="18" charset="0"/>
                            </a:rPr>
                            <m:t>2</m:t>
                          </m:r>
                        </m:sup>
                      </m:sSup>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𝑡</m:t>
                          </m:r>
                        </m:sub>
                      </m:sSub>
                      <m:r>
                        <a:rPr lang="en-US" sz="1600">
                          <a:latin typeface="Cambria Math" panose="02040503050406030204" pitchFamily="18" charset="0"/>
                        </a:rPr>
                        <m:t>⋅</m:t>
                      </m:r>
                      <m:r>
                        <a:rPr lang="en-US" sz="1600" i="1">
                          <a:latin typeface="Cambria Math" panose="02040503050406030204" pitchFamily="18" charset="0"/>
                        </a:rPr>
                        <m:t>𝑙𝑜𝑔</m:t>
                      </m:r>
                      <m:d>
                        <m:dPr>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e>
                          </m:d>
                        </m:e>
                      </m:d>
                    </m:oMath>
                  </m:oMathPara>
                </a14:m>
                <a:endParaRPr lang="en-US" sz="1600" dirty="0"/>
              </a:p>
            </p:txBody>
          </p:sp>
        </mc:Choice>
        <mc:Fallback xmlns="">
          <p:sp>
            <p:nvSpPr>
              <p:cNvPr id="27" name="TextBox 26">
                <a:extLst>
                  <a:ext uri="{FF2B5EF4-FFF2-40B4-BE49-F238E27FC236}">
                    <a16:creationId xmlns:a16="http://schemas.microsoft.com/office/drawing/2014/main" id="{4E75F538-3F58-40EB-A9F2-3627A15AE06D}"/>
                  </a:ext>
                </a:extLst>
              </p:cNvPr>
              <p:cNvSpPr txBox="1">
                <a:spLocks noRot="1" noChangeAspect="1" noMove="1" noResize="1" noEditPoints="1" noAdjustHandles="1" noChangeArrowheads="1" noChangeShapeType="1" noTextEdit="1"/>
              </p:cNvSpPr>
              <p:nvPr/>
            </p:nvSpPr>
            <p:spPr>
              <a:xfrm>
                <a:off x="807535" y="3604466"/>
                <a:ext cx="3687157" cy="370294"/>
              </a:xfrm>
              <a:prstGeom prst="rect">
                <a:avLst/>
              </a:prstGeom>
              <a:blipFill>
                <a:blip r:embed="rId8"/>
                <a:stretch>
                  <a:fillRect b="-3125"/>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34073FF-C73C-47C6-A16C-4723EDB5211D}"/>
              </a:ext>
            </a:extLst>
          </p:cNvPr>
          <p:cNvCxnSpPr>
            <a:cxnSpLocks/>
            <a:stCxn id="10" idx="1"/>
            <a:endCxn id="27" idx="3"/>
          </p:cNvCxnSpPr>
          <p:nvPr/>
        </p:nvCxnSpPr>
        <p:spPr>
          <a:xfrm flipH="1" flipV="1">
            <a:off x="4494692" y="3789613"/>
            <a:ext cx="811599" cy="15978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5" name="Picture 34">
            <a:extLst>
              <a:ext uri="{FF2B5EF4-FFF2-40B4-BE49-F238E27FC236}">
                <a16:creationId xmlns:a16="http://schemas.microsoft.com/office/drawing/2014/main" id="{1E7D78B9-D710-483E-B056-47596AA22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3001" y="1952517"/>
            <a:ext cx="985328" cy="554248"/>
          </a:xfrm>
          <a:prstGeom prst="rect">
            <a:avLst/>
          </a:prstGeom>
        </p:spPr>
      </p:pic>
      <p:sp>
        <p:nvSpPr>
          <p:cNvPr id="36" name="TextBox 35">
            <a:extLst>
              <a:ext uri="{FF2B5EF4-FFF2-40B4-BE49-F238E27FC236}">
                <a16:creationId xmlns:a16="http://schemas.microsoft.com/office/drawing/2014/main" id="{219C8BA5-EC55-41E1-9FF4-A027F0EFE825}"/>
              </a:ext>
            </a:extLst>
          </p:cNvPr>
          <p:cNvSpPr txBox="1"/>
          <p:nvPr/>
        </p:nvSpPr>
        <p:spPr>
          <a:xfrm>
            <a:off x="9870119" y="2065826"/>
            <a:ext cx="985328" cy="369332"/>
          </a:xfrm>
          <a:prstGeom prst="rect">
            <a:avLst/>
          </a:prstGeom>
          <a:noFill/>
        </p:spPr>
        <p:txBody>
          <a:bodyPr wrap="square" rtlCol="1">
            <a:spAutoFit/>
          </a:bodyPr>
          <a:lstStyle/>
          <a:p>
            <a:pPr algn="ctr"/>
            <a:r>
              <a:rPr lang="en-US" dirty="0"/>
              <a:t>ZOMBIE</a:t>
            </a:r>
            <a:endParaRPr lang="he-IL" dirty="0"/>
          </a:p>
        </p:txBody>
      </p:sp>
      <p:pic>
        <p:nvPicPr>
          <p:cNvPr id="37" name="Picture 36">
            <a:extLst>
              <a:ext uri="{FF2B5EF4-FFF2-40B4-BE49-F238E27FC236}">
                <a16:creationId xmlns:a16="http://schemas.microsoft.com/office/drawing/2014/main" id="{2CCC3E8A-18F2-434D-B87A-102091B2A16E}"/>
              </a:ext>
            </a:extLst>
          </p:cNvPr>
          <p:cNvPicPr>
            <a:picLocks noChangeAspect="1"/>
          </p:cNvPicPr>
          <p:nvPr/>
        </p:nvPicPr>
        <p:blipFill>
          <a:blip r:embed="rId10"/>
          <a:stretch>
            <a:fillRect/>
          </a:stretch>
        </p:blipFill>
        <p:spPr>
          <a:xfrm>
            <a:off x="9873001" y="1355301"/>
            <a:ext cx="985328" cy="554247"/>
          </a:xfrm>
          <a:prstGeom prst="rect">
            <a:avLst/>
          </a:prstGeom>
        </p:spPr>
      </p:pic>
      <p:sp>
        <p:nvSpPr>
          <p:cNvPr id="38" name="TextBox 37">
            <a:extLst>
              <a:ext uri="{FF2B5EF4-FFF2-40B4-BE49-F238E27FC236}">
                <a16:creationId xmlns:a16="http://schemas.microsoft.com/office/drawing/2014/main" id="{B1B44E74-816D-46B3-8FEC-D66F936F9966}"/>
              </a:ext>
            </a:extLst>
          </p:cNvPr>
          <p:cNvSpPr txBox="1"/>
          <p:nvPr/>
        </p:nvSpPr>
        <p:spPr>
          <a:xfrm>
            <a:off x="9873001" y="1469243"/>
            <a:ext cx="985328" cy="369332"/>
          </a:xfrm>
          <a:prstGeom prst="rect">
            <a:avLst/>
          </a:prstGeom>
          <a:noFill/>
        </p:spPr>
        <p:txBody>
          <a:bodyPr wrap="square" rtlCol="1">
            <a:spAutoFit/>
          </a:bodyPr>
          <a:lstStyle/>
          <a:p>
            <a:pPr algn="ctr"/>
            <a:r>
              <a:rPr lang="en-US" dirty="0"/>
              <a:t>LIGHT</a:t>
            </a:r>
            <a:endParaRPr lang="he-IL" dirty="0"/>
          </a:p>
        </p:txBody>
      </p:sp>
      <p:cxnSp>
        <p:nvCxnSpPr>
          <p:cNvPr id="41" name="Straight Arrow Connector 40">
            <a:extLst>
              <a:ext uri="{FF2B5EF4-FFF2-40B4-BE49-F238E27FC236}">
                <a16:creationId xmlns:a16="http://schemas.microsoft.com/office/drawing/2014/main" id="{A1F6305D-355D-46F9-A386-D2000B4D620C}"/>
              </a:ext>
            </a:extLst>
          </p:cNvPr>
          <p:cNvCxnSpPr>
            <a:cxnSpLocks/>
          </p:cNvCxnSpPr>
          <p:nvPr/>
        </p:nvCxnSpPr>
        <p:spPr>
          <a:xfrm>
            <a:off x="10855447" y="2500090"/>
            <a:ext cx="141449" cy="75463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39438813-44C9-42E3-9EC8-701C87A0660D}"/>
              </a:ext>
            </a:extLst>
          </p:cNvPr>
          <p:cNvSpPr/>
          <p:nvPr/>
        </p:nvSpPr>
        <p:spPr>
          <a:xfrm>
            <a:off x="10553550" y="2771876"/>
            <a:ext cx="1205903" cy="2724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 Actions</a:t>
            </a:r>
          </a:p>
        </p:txBody>
      </p:sp>
      <p:sp>
        <p:nvSpPr>
          <p:cNvPr id="57" name="Rectangle 56">
            <a:extLst>
              <a:ext uri="{FF2B5EF4-FFF2-40B4-BE49-F238E27FC236}">
                <a16:creationId xmlns:a16="http://schemas.microsoft.com/office/drawing/2014/main" id="{CD07BBFB-7C08-4A7D-8BB6-E72EF2D8CDAE}"/>
              </a:ext>
            </a:extLst>
          </p:cNvPr>
          <p:cNvSpPr/>
          <p:nvPr/>
        </p:nvSpPr>
        <p:spPr>
          <a:xfrm>
            <a:off x="9450090" y="2762738"/>
            <a:ext cx="962012" cy="2816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State</a:t>
            </a:r>
          </a:p>
        </p:txBody>
      </p:sp>
      <p:cxnSp>
        <p:nvCxnSpPr>
          <p:cNvPr id="58" name="Straight Arrow Connector 57">
            <a:extLst>
              <a:ext uri="{FF2B5EF4-FFF2-40B4-BE49-F238E27FC236}">
                <a16:creationId xmlns:a16="http://schemas.microsoft.com/office/drawing/2014/main" id="{59206D8A-7669-426C-AEB5-BF591BE9E7E9}"/>
              </a:ext>
            </a:extLst>
          </p:cNvPr>
          <p:cNvCxnSpPr>
            <a:cxnSpLocks/>
          </p:cNvCxnSpPr>
          <p:nvPr/>
        </p:nvCxnSpPr>
        <p:spPr>
          <a:xfrm flipV="1">
            <a:off x="9693660" y="2506766"/>
            <a:ext cx="176459" cy="7089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3" name="Rectangle 62">
            <a:extLst>
              <a:ext uri="{FF2B5EF4-FFF2-40B4-BE49-F238E27FC236}">
                <a16:creationId xmlns:a16="http://schemas.microsoft.com/office/drawing/2014/main" id="{1B9AB109-2644-4E28-A9C1-928D3F9BDF76}"/>
              </a:ext>
            </a:extLst>
          </p:cNvPr>
          <p:cNvSpPr/>
          <p:nvPr/>
        </p:nvSpPr>
        <p:spPr>
          <a:xfrm>
            <a:off x="7946095" y="2781682"/>
            <a:ext cx="962012" cy="2816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State</a:t>
            </a:r>
          </a:p>
        </p:txBody>
      </p:sp>
      <p:sp>
        <p:nvSpPr>
          <p:cNvPr id="65" name="Rectangle 64">
            <a:extLst>
              <a:ext uri="{FF2B5EF4-FFF2-40B4-BE49-F238E27FC236}">
                <a16:creationId xmlns:a16="http://schemas.microsoft.com/office/drawing/2014/main" id="{5E949EE2-4BEB-4BD7-86A5-56C3FEF64AAC}"/>
              </a:ext>
            </a:extLst>
          </p:cNvPr>
          <p:cNvSpPr/>
          <p:nvPr/>
        </p:nvSpPr>
        <p:spPr>
          <a:xfrm>
            <a:off x="3030366" y="3215670"/>
            <a:ext cx="1411953" cy="2816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Cross Entropy</a:t>
            </a:r>
          </a:p>
        </p:txBody>
      </p:sp>
      <p:sp>
        <p:nvSpPr>
          <p:cNvPr id="66" name="Rectangle 65">
            <a:extLst>
              <a:ext uri="{FF2B5EF4-FFF2-40B4-BE49-F238E27FC236}">
                <a16:creationId xmlns:a16="http://schemas.microsoft.com/office/drawing/2014/main" id="{8E49F964-DD95-450C-9A8C-4B59D7CC1F22}"/>
              </a:ext>
            </a:extLst>
          </p:cNvPr>
          <p:cNvSpPr/>
          <p:nvPr/>
        </p:nvSpPr>
        <p:spPr>
          <a:xfrm>
            <a:off x="1230880" y="4053723"/>
            <a:ext cx="1779993" cy="2816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Residual Squared</a:t>
            </a:r>
          </a:p>
        </p:txBody>
      </p:sp>
    </p:spTree>
    <p:extLst>
      <p:ext uri="{BB962C8B-B14F-4D97-AF65-F5344CB8AC3E}">
        <p14:creationId xmlns:p14="http://schemas.microsoft.com/office/powerpoint/2010/main" val="412133991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Alpha zero – our network</a:t>
            </a:r>
            <a:endParaRPr lang="he-IL" dirty="0"/>
          </a:p>
        </p:txBody>
      </p:sp>
      <p:pic>
        <p:nvPicPr>
          <p:cNvPr id="6" name="Picture 5">
            <a:extLst>
              <a:ext uri="{FF2B5EF4-FFF2-40B4-BE49-F238E27FC236}">
                <a16:creationId xmlns:a16="http://schemas.microsoft.com/office/drawing/2014/main" id="{FE8CF0EC-DA46-49B6-A068-6E274FE881CD}"/>
              </a:ext>
            </a:extLst>
          </p:cNvPr>
          <p:cNvPicPr>
            <a:picLocks noChangeAspect="1"/>
          </p:cNvPicPr>
          <p:nvPr/>
        </p:nvPicPr>
        <p:blipFill>
          <a:blip r:embed="rId3"/>
          <a:stretch>
            <a:fillRect/>
          </a:stretch>
        </p:blipFill>
        <p:spPr>
          <a:xfrm>
            <a:off x="6654154" y="3088901"/>
            <a:ext cx="5454719" cy="3069445"/>
          </a:xfrm>
          <a:prstGeom prst="rect">
            <a:avLst/>
          </a:prstGeom>
        </p:spPr>
      </p:pic>
      <p:sp>
        <p:nvSpPr>
          <p:cNvPr id="8" name="TextBox 7">
            <a:extLst>
              <a:ext uri="{FF2B5EF4-FFF2-40B4-BE49-F238E27FC236}">
                <a16:creationId xmlns:a16="http://schemas.microsoft.com/office/drawing/2014/main" id="{6EF29588-8F14-4A48-81CD-6629FBBCEC5F}"/>
              </a:ext>
            </a:extLst>
          </p:cNvPr>
          <p:cNvSpPr txBox="1"/>
          <p:nvPr/>
        </p:nvSpPr>
        <p:spPr>
          <a:xfrm>
            <a:off x="1141414" y="1752532"/>
            <a:ext cx="8877230" cy="949171"/>
          </a:xfrm>
          <a:prstGeom prst="rect">
            <a:avLst/>
          </a:prstGeom>
          <a:noFill/>
        </p:spPr>
        <p:txBody>
          <a:bodyPr wrap="square">
            <a:spAutoFit/>
          </a:bodyPr>
          <a:lstStyle/>
          <a:p>
            <a:pPr marL="228600" marR="0" lvl="0" indent="-228600" algn="l" defTabSz="91440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latin typeface="Calibri" panose="020F0502020204030204" pitchFamily="34" charset="0"/>
                <a:ea typeface="Calibri" panose="020F0502020204030204" pitchFamily="34" charset="0"/>
              </a:rPr>
              <a:t>W</a:t>
            </a:r>
            <a:r>
              <a:rPr lang="en-US" sz="2400" dirty="0">
                <a:effectLst/>
                <a:latin typeface="Calibri" panose="020F0502020204030204" pitchFamily="34" charset="0"/>
                <a:ea typeface="Calibri" panose="020F0502020204030204" pitchFamily="34" charset="0"/>
              </a:rPr>
              <a:t>e were able to train a 3-layer CNN network followed by two fully connected layers:</a:t>
            </a:r>
            <a:endParaRPr lang="en-US" sz="2400" dirty="0">
              <a:solidFill>
                <a:prstClr val="white"/>
              </a:solidFill>
              <a:latin typeface="Calibri" panose="020F0502020204030204" pitchFamily="34" charset="0"/>
            </a:endParaRPr>
          </a:p>
        </p:txBody>
      </p:sp>
      <p:sp>
        <p:nvSpPr>
          <p:cNvPr id="10" name="TextBox 9">
            <a:extLst>
              <a:ext uri="{FF2B5EF4-FFF2-40B4-BE49-F238E27FC236}">
                <a16:creationId xmlns:a16="http://schemas.microsoft.com/office/drawing/2014/main" id="{506C82A6-1006-4F57-A94D-D8DA130DD38A}"/>
              </a:ext>
            </a:extLst>
          </p:cNvPr>
          <p:cNvSpPr txBox="1"/>
          <p:nvPr/>
        </p:nvSpPr>
        <p:spPr>
          <a:xfrm>
            <a:off x="1193945" y="2591149"/>
            <a:ext cx="6102926" cy="4068486"/>
          </a:xfrm>
          <a:prstGeom prst="rect">
            <a:avLst/>
          </a:prstGeom>
          <a:noFill/>
        </p:spPr>
        <p:txBody>
          <a:bodyPr wrap="square">
            <a:spAutoFit/>
          </a:bodyPr>
          <a:lstStyle/>
          <a:p>
            <a:pPr>
              <a:lnSpc>
                <a:spcPct val="107000"/>
              </a:lnSpc>
              <a:spcAft>
                <a:spcPts val="800"/>
              </a:spcAft>
            </a:pPr>
            <a:r>
              <a:rPr lang="en-US" sz="1100" dirty="0">
                <a:effectLst/>
                <a:latin typeface="Times New Roman" panose="02020603050405020304" pitchFamily="18" charset="0"/>
                <a:ea typeface="Times New Roman" panose="02020603050405020304" pitchFamily="18" charset="0"/>
              </a:rPr>
              <a:t>=================================================================</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Layer (</a:t>
            </a:r>
            <a:r>
              <a:rPr lang="en-US" sz="1100" dirty="0" err="1">
                <a:effectLst/>
                <a:latin typeface="Times New Roman" panose="02020603050405020304" pitchFamily="18" charset="0"/>
                <a:ea typeface="Times New Roman" panose="02020603050405020304" pitchFamily="18" charset="0"/>
              </a:rPr>
              <a:t>type:depth-idx</a:t>
            </a:r>
            <a:r>
              <a:rPr lang="en-US" sz="1100" dirty="0">
                <a:effectLst/>
                <a:latin typeface="Times New Roman" panose="02020603050405020304" pitchFamily="18" charset="0"/>
                <a:ea typeface="Times New Roman" panose="02020603050405020304" pitchFamily="18" charset="0"/>
              </a:rPr>
              <a:t>)                   Param #</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├─Conv2d: 1-1                          1,280 = 128x(3x3+1)</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├─MaxPool2d: 1-2                    --</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├─BatchNorm2d: 1-3                256</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├─Conv2d: 1-4                          295,168 = (128x3x3+1)x256</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├─MaxPool2d: 1-5                    --</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├─BatchNorm2d: 1-6                512</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├─Conv2d: 1-7                          1,180,160 = (256x3x3+1)x512</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├─BatchNorm2d: 1-8                1,024</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├─Linear: 1-9                            5,243,904 = 1024x(1+512x(3x3+1)) </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├─BatchNorm1d: 1-10              512</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├─Linear: 1-11                          32,896 = 256x(128 +1)</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├─BatchNorm1d: 1-12              256</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├─Linear: 1-13                          12,900</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├─Linear: 1-14                          129</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a:t>
            </a:r>
            <a:br>
              <a:rPr lang="en-US" sz="1100" dirty="0">
                <a:effectLst/>
                <a:latin typeface="Times New Roman" panose="02020603050405020304" pitchFamily="18" charset="0"/>
                <a:ea typeface="Times New Roman" panose="02020603050405020304" pitchFamily="18" charset="0"/>
              </a:rPr>
            </a:br>
            <a:r>
              <a:rPr lang="en-US" sz="1100" b="1" dirty="0">
                <a:effectLst/>
                <a:latin typeface="Times New Roman" panose="02020603050405020304" pitchFamily="18" charset="0"/>
                <a:ea typeface="Times New Roman" panose="02020603050405020304" pitchFamily="18" charset="0"/>
              </a:rPr>
              <a:t>Total params: 6,768,997</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Trainable params: 6,768,997</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Non-trainable params: 0</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93637667"/>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Alpha Zero as the Zombie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Minimize Total Reward – Maximize Zombies Survive</a:t>
            </a:r>
          </a:p>
        </p:txBody>
      </p:sp>
    </p:spTree>
    <p:extLst>
      <p:ext uri="{BB962C8B-B14F-4D97-AF65-F5344CB8AC3E}">
        <p14:creationId xmlns:p14="http://schemas.microsoft.com/office/powerpoint/2010/main" val="40365334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game scenarios</a:t>
            </a:r>
            <a:endParaRPr lang="he-IL" dirty="0"/>
          </a:p>
        </p:txBody>
      </p:sp>
      <p:graphicFrame>
        <p:nvGraphicFramePr>
          <p:cNvPr id="4" name="Table 4">
            <a:extLst>
              <a:ext uri="{FF2B5EF4-FFF2-40B4-BE49-F238E27FC236}">
                <a16:creationId xmlns:a16="http://schemas.microsoft.com/office/drawing/2014/main" id="{C6FC78B6-6D7A-426B-9181-6CAE990FDA89}"/>
              </a:ext>
            </a:extLst>
          </p:cNvPr>
          <p:cNvGraphicFramePr>
            <a:graphicFrameLocks noGrp="1"/>
          </p:cNvGraphicFramePr>
          <p:nvPr>
            <p:ph idx="1"/>
            <p:extLst>
              <p:ext uri="{D42A27DB-BD31-4B8C-83A1-F6EECF244321}">
                <p14:modId xmlns:p14="http://schemas.microsoft.com/office/powerpoint/2010/main" val="3211543814"/>
              </p:ext>
            </p:extLst>
          </p:nvPr>
        </p:nvGraphicFramePr>
        <p:xfrm>
          <a:off x="1037088" y="1571743"/>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tc rowSpan="4">
                  <a:txBody>
                    <a:bodyPr/>
                    <a:lstStyle/>
                    <a:p>
                      <a:pPr algn="ctr" rtl="0"/>
                      <a:r>
                        <a:rPr lang="en-US" dirty="0"/>
                        <a:t>10x10</a:t>
                      </a:r>
                      <a:endParaRPr lang="he-IL" dirty="0"/>
                    </a:p>
                  </a:txBody>
                  <a:tcPr anchor="ctr"/>
                </a:tc>
                <a:extLst>
                  <a:ext uri="{0D108BD9-81ED-4DB2-BD59-A6C34878D82A}">
                    <a16:rowId xmlns:a16="http://schemas.microsoft.com/office/drawing/2014/main" val="3739138582"/>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tc rowSpan="4">
                  <a:txBody>
                    <a:bodyPr/>
                    <a:lstStyle/>
                    <a:p>
                      <a:pPr algn="ctr" rtl="0"/>
                      <a:r>
                        <a:rPr lang="en-US" dirty="0"/>
                        <a:t>20x20</a:t>
                      </a:r>
                      <a:endParaRPr lang="he-IL" dirty="0"/>
                    </a:p>
                  </a:txBody>
                  <a:tcPr anchor="ctr"/>
                </a:tc>
                <a:extLst>
                  <a:ext uri="{0D108BD9-81ED-4DB2-BD59-A6C34878D82A}">
                    <a16:rowId xmlns:a16="http://schemas.microsoft.com/office/drawing/2014/main" val="751055345"/>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tc rowSpan="4">
                  <a:txBody>
                    <a:bodyPr/>
                    <a:lstStyle/>
                    <a:p>
                      <a:pPr algn="ctr" rtl="0"/>
                      <a:r>
                        <a:rPr lang="en-US" dirty="0"/>
                        <a:t>30x30</a:t>
                      </a:r>
                      <a:endParaRPr lang="he-IL" dirty="0"/>
                    </a:p>
                  </a:txBody>
                  <a:tcPr anchor="ctr"/>
                </a:tc>
                <a:extLst>
                  <a:ext uri="{0D108BD9-81ED-4DB2-BD59-A6C34878D82A}">
                    <a16:rowId xmlns:a16="http://schemas.microsoft.com/office/drawing/2014/main" val="3946476614"/>
                  </a:ext>
                </a:extLst>
              </a:tr>
              <a:tr h="379495">
                <a:tc>
                  <a:txBody>
                    <a:bodyPr/>
                    <a:lstStyle/>
                    <a:p>
                      <a:pPr algn="ctr" rtl="0"/>
                      <a:r>
                        <a:rPr lang="en-US" dirty="0"/>
                        <a:t>Double Action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a:txBody>
                    <a:bodyPr/>
                    <a:lstStyle/>
                    <a:p>
                      <a:pPr algn="ctr" rtl="0"/>
                      <a:r>
                        <a:rPr lang="en-US" dirty="0"/>
                        <a:t>Uniform</a:t>
                      </a:r>
                      <a:endParaRPr lang="he-IL" dirty="0"/>
                    </a:p>
                  </a:txBody>
                  <a:tcPr anchor="ctr"/>
                </a:tc>
                <a:tc vMerge="1">
                  <a:txBody>
                    <a:bodyPr/>
                    <a:lstStyle/>
                    <a:p>
                      <a:pPr algn="ctr" rtl="0"/>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a:txBody>
                    <a:bodyPr/>
                    <a:lstStyle/>
                    <a:p>
                      <a:pPr algn="ctr" rtl="0"/>
                      <a:r>
                        <a:rPr lang="en-US" dirty="0"/>
                        <a:t>Gaussian</a:t>
                      </a:r>
                      <a:endParaRPr lang="he-IL" dirty="0"/>
                    </a:p>
                  </a:txBody>
                  <a:tcPr anchor="ctr"/>
                </a:tc>
                <a:tc vMerge="1">
                  <a:txBody>
                    <a:bodyPr/>
                    <a:lstStyle/>
                    <a:p>
                      <a:pPr algn="ctr" rtl="0"/>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graphicFrame>
        <p:nvGraphicFramePr>
          <p:cNvPr id="5" name="Table 4">
            <a:extLst>
              <a:ext uri="{FF2B5EF4-FFF2-40B4-BE49-F238E27FC236}">
                <a16:creationId xmlns:a16="http://schemas.microsoft.com/office/drawing/2014/main" id="{1904509E-4D57-4DE0-8821-DC4B88327C7B}"/>
              </a:ext>
            </a:extLst>
          </p:cNvPr>
          <p:cNvGraphicFramePr>
            <a:graphicFrameLocks/>
          </p:cNvGraphicFramePr>
          <p:nvPr>
            <p:extLst>
              <p:ext uri="{D42A27DB-BD31-4B8C-83A1-F6EECF244321}">
                <p14:modId xmlns:p14="http://schemas.microsoft.com/office/powerpoint/2010/main" val="42234894"/>
              </p:ext>
            </p:extLst>
          </p:nvPr>
        </p:nvGraphicFramePr>
        <p:xfrm>
          <a:off x="6294407" y="1571742"/>
          <a:ext cx="4922589" cy="4933435"/>
        </p:xfrm>
        <a:graphic>
          <a:graphicData uri="http://schemas.openxmlformats.org/drawingml/2006/table">
            <a:tbl>
              <a:tblPr rtl="1" firstRow="1" bandRow="1">
                <a:tableStyleId>{616DA210-FB5B-4158-B5E0-FEB733F419BA}</a:tableStyleId>
              </a:tblPr>
              <a:tblGrid>
                <a:gridCol w="1640863">
                  <a:extLst>
                    <a:ext uri="{9D8B030D-6E8A-4147-A177-3AD203B41FA5}">
                      <a16:colId xmlns:a16="http://schemas.microsoft.com/office/drawing/2014/main" val="1993991516"/>
                    </a:ext>
                  </a:extLst>
                </a:gridCol>
                <a:gridCol w="1640863">
                  <a:extLst>
                    <a:ext uri="{9D8B030D-6E8A-4147-A177-3AD203B41FA5}">
                      <a16:colId xmlns:a16="http://schemas.microsoft.com/office/drawing/2014/main" val="1864289781"/>
                    </a:ext>
                  </a:extLst>
                </a:gridCol>
                <a:gridCol w="1640863">
                  <a:extLst>
                    <a:ext uri="{9D8B030D-6E8A-4147-A177-3AD203B41FA5}">
                      <a16:colId xmlns:a16="http://schemas.microsoft.com/office/drawing/2014/main" val="2751685555"/>
                    </a:ext>
                  </a:extLst>
                </a:gridCol>
              </a:tblGrid>
              <a:tr h="379495">
                <a:tc>
                  <a:txBody>
                    <a:bodyPr/>
                    <a:lstStyle/>
                    <a:p>
                      <a:pPr algn="ctr" rtl="0"/>
                      <a:r>
                        <a:rPr lang="en-US" dirty="0"/>
                        <a:t>Zombie Player</a:t>
                      </a:r>
                      <a:endParaRPr lang="he-IL" dirty="0"/>
                    </a:p>
                  </a:txBody>
                  <a:tcPr anchor="ctr"/>
                </a:tc>
                <a:tc>
                  <a:txBody>
                    <a:bodyPr/>
                    <a:lstStyle/>
                    <a:p>
                      <a:pPr algn="ctr" rtl="0"/>
                      <a:r>
                        <a:rPr lang="en-US" dirty="0"/>
                        <a:t>Light Player</a:t>
                      </a:r>
                      <a:endParaRPr lang="he-IL" dirty="0"/>
                    </a:p>
                  </a:txBody>
                  <a:tcPr anchor="ctr"/>
                </a:tc>
                <a:tc>
                  <a:txBody>
                    <a:bodyPr/>
                    <a:lstStyle/>
                    <a:p>
                      <a:pPr algn="ctr" rtl="0"/>
                      <a:r>
                        <a:rPr lang="en-US" dirty="0"/>
                        <a:t>Game Board</a:t>
                      </a:r>
                      <a:endParaRPr lang="he-IL" dirty="0"/>
                    </a:p>
                  </a:txBody>
                  <a:tcPr anchor="ctr"/>
                </a:tc>
                <a:extLst>
                  <a:ext uri="{0D108BD9-81ED-4DB2-BD59-A6C34878D82A}">
                    <a16:rowId xmlns:a16="http://schemas.microsoft.com/office/drawing/2014/main" val="1194583991"/>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extLst>
                  <a:ext uri="{0D108BD9-81ED-4DB2-BD59-A6C34878D82A}">
                    <a16:rowId xmlns:a16="http://schemas.microsoft.com/office/drawing/2014/main" val="3739138582"/>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973209575"/>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429877517"/>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3313721815"/>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extLst>
                  <a:ext uri="{0D108BD9-81ED-4DB2-BD59-A6C34878D82A}">
                    <a16:rowId xmlns:a16="http://schemas.microsoft.com/office/drawing/2014/main" val="751055345"/>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791010559"/>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1290667002"/>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05586377"/>
                  </a:ext>
                </a:extLst>
              </a:tr>
              <a:tr h="379495">
                <a:tc rowSpan="4">
                  <a:txBody>
                    <a:bodyPr/>
                    <a:lstStyle/>
                    <a:p>
                      <a:pPr algn="ctr" rtl="0"/>
                      <a:r>
                        <a:rPr lang="en-US" dirty="0"/>
                        <a:t>DDQN</a:t>
                      </a:r>
                      <a:endParaRPr lang="he-IL" dirty="0"/>
                    </a:p>
                  </a:txBody>
                  <a:tcPr anchor="ctr"/>
                </a:tc>
                <a:tc>
                  <a:txBody>
                    <a:bodyPr/>
                    <a:lstStyle/>
                    <a:p>
                      <a:pPr algn="ctr" rtl="0"/>
                      <a:r>
                        <a:rPr lang="en-US" dirty="0"/>
                        <a:t>Single Action</a:t>
                      </a:r>
                      <a:endParaRPr lang="he-IL" dirty="0"/>
                    </a:p>
                  </a:txBody>
                  <a:tcPr anchor="ctr"/>
                </a:tc>
                <a:tc rowSpan="4">
                  <a:txBody>
                    <a:bodyPr/>
                    <a:lstStyle/>
                    <a:p>
                      <a:pPr algn="ctr" rtl="0"/>
                      <a:r>
                        <a:rPr lang="en-US" dirty="0" err="1"/>
                        <a:t>AlphaZero</a:t>
                      </a:r>
                      <a:endParaRPr lang="he-IL" dirty="0"/>
                    </a:p>
                  </a:txBody>
                  <a:tcPr anchor="ctr"/>
                </a:tc>
                <a:extLst>
                  <a:ext uri="{0D108BD9-81ED-4DB2-BD59-A6C34878D82A}">
                    <a16:rowId xmlns:a16="http://schemas.microsoft.com/office/drawing/2014/main" val="3946476614"/>
                  </a:ext>
                </a:extLst>
              </a:tr>
              <a:tr h="379495">
                <a:tc vMerge="1">
                  <a:txBody>
                    <a:bodyPr/>
                    <a:lstStyle/>
                    <a:p>
                      <a:pPr algn="ctr" rtl="0"/>
                      <a:endParaRPr lang="he-IL" dirty="0"/>
                    </a:p>
                  </a:txBody>
                  <a:tcPr anchor="ctr"/>
                </a:tc>
                <a:tc>
                  <a:txBody>
                    <a:bodyPr/>
                    <a:lstStyle/>
                    <a:p>
                      <a:pPr algn="ctr" rtl="0"/>
                      <a:r>
                        <a:rPr lang="en-US" dirty="0"/>
                        <a:t>Double Action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2878283284"/>
                  </a:ext>
                </a:extLst>
              </a:tr>
              <a:tr h="379495">
                <a:tc vMerge="1">
                  <a:txBody>
                    <a:bodyPr/>
                    <a:lstStyle/>
                    <a:p>
                      <a:pPr algn="ctr" rtl="0"/>
                      <a:endParaRPr lang="he-IL" dirty="0"/>
                    </a:p>
                  </a:txBody>
                  <a:tcPr anchor="ctr"/>
                </a:tc>
                <a:tc>
                  <a:txBody>
                    <a:bodyPr/>
                    <a:lstStyle/>
                    <a:p>
                      <a:pPr algn="ctr" rtl="0"/>
                      <a:r>
                        <a:rPr lang="en-US" dirty="0"/>
                        <a:t>Uniform</a:t>
                      </a:r>
                      <a:endParaRPr lang="he-IL" dirty="0"/>
                    </a:p>
                  </a:txBody>
                  <a:tcPr anchor="ctr"/>
                </a:tc>
                <a:tc vMerge="1">
                  <a:txBody>
                    <a:bodyPr/>
                    <a:lstStyle/>
                    <a:p>
                      <a:pPr rtl="1"/>
                      <a:endParaRPr lang="he-IL"/>
                    </a:p>
                  </a:txBody>
                  <a:tcPr/>
                </a:tc>
                <a:extLst>
                  <a:ext uri="{0D108BD9-81ED-4DB2-BD59-A6C34878D82A}">
                    <a16:rowId xmlns:a16="http://schemas.microsoft.com/office/drawing/2014/main" val="3303132329"/>
                  </a:ext>
                </a:extLst>
              </a:tr>
              <a:tr h="379495">
                <a:tc vMerge="1">
                  <a:txBody>
                    <a:bodyPr/>
                    <a:lstStyle/>
                    <a:p>
                      <a:pPr algn="ctr" rtl="0"/>
                      <a:endParaRPr lang="he-IL" dirty="0"/>
                    </a:p>
                  </a:txBody>
                  <a:tcPr anchor="ctr"/>
                </a:tc>
                <a:tc>
                  <a:txBody>
                    <a:bodyPr/>
                    <a:lstStyle/>
                    <a:p>
                      <a:pPr algn="ctr" rtl="0"/>
                      <a:r>
                        <a:rPr lang="en-US" dirty="0"/>
                        <a:t>Gaussian</a:t>
                      </a:r>
                      <a:endParaRPr lang="he-IL" dirty="0"/>
                    </a:p>
                  </a:txBody>
                  <a:tcPr anchor="ctr"/>
                </a:tc>
                <a:tc vMerge="1">
                  <a:txBody>
                    <a:bodyPr/>
                    <a:lstStyle/>
                    <a:p>
                      <a:pPr algn="l" rtl="0"/>
                      <a:endParaRPr lang="he-IL" dirty="0"/>
                    </a:p>
                  </a:txBody>
                  <a:tcPr/>
                </a:tc>
                <a:extLst>
                  <a:ext uri="{0D108BD9-81ED-4DB2-BD59-A6C34878D82A}">
                    <a16:rowId xmlns:a16="http://schemas.microsoft.com/office/drawing/2014/main" val="1520058494"/>
                  </a:ext>
                </a:extLst>
              </a:tr>
            </a:tbl>
          </a:graphicData>
        </a:graphic>
      </p:graphicFrame>
    </p:spTree>
    <p:extLst>
      <p:ext uri="{BB962C8B-B14F-4D97-AF65-F5344CB8AC3E}">
        <p14:creationId xmlns:p14="http://schemas.microsoft.com/office/powerpoint/2010/main" val="88230633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second frame of the game</a:t>
            </a:r>
            <a:endParaRPr lang="he-IL" dirty="0"/>
          </a:p>
        </p:txBody>
      </p:sp>
      <p:pic>
        <p:nvPicPr>
          <p:cNvPr id="10" name="Content Placeholder 9">
            <a:extLst>
              <a:ext uri="{FF2B5EF4-FFF2-40B4-BE49-F238E27FC236}">
                <a16:creationId xmlns:a16="http://schemas.microsoft.com/office/drawing/2014/main" id="{5566ECA9-1184-4938-B14B-95622250BE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7" name="TextBox 6">
            <a:extLst>
              <a:ext uri="{FF2B5EF4-FFF2-40B4-BE49-F238E27FC236}">
                <a16:creationId xmlns:a16="http://schemas.microsoft.com/office/drawing/2014/main" id="{C97C3CB0-F686-47B8-9F7B-B6996E2B5454}"/>
              </a:ext>
            </a:extLst>
          </p:cNvPr>
          <p:cNvSpPr txBox="1"/>
          <p:nvPr/>
        </p:nvSpPr>
        <p:spPr>
          <a:xfrm>
            <a:off x="9782174" y="3400425"/>
            <a:ext cx="2228850" cy="646331"/>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Zombie reward: 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Light reward: 0</a:t>
            </a:r>
          </a:p>
        </p:txBody>
      </p:sp>
    </p:spTree>
    <p:extLst>
      <p:ext uri="{BB962C8B-B14F-4D97-AF65-F5344CB8AC3E}">
        <p14:creationId xmlns:p14="http://schemas.microsoft.com/office/powerpoint/2010/main" val="2835814602"/>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E9E782-FE28-492D-8838-698AFF884B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178" y="59383"/>
            <a:ext cx="8985645" cy="673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197121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Alpha zero – results discussion</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2097088"/>
            <a:ext cx="9905999" cy="3989995"/>
          </a:xfrm>
        </p:spPr>
        <p:txBody>
          <a:bodyPr>
            <a:normAutofit/>
          </a:bodyPr>
          <a:lstStyle/>
          <a:p>
            <a:pPr algn="l" rtl="0"/>
            <a:r>
              <a:rPr lang="en-US" dirty="0">
                <a:effectLst/>
                <a:latin typeface="Calibri" panose="020F0502020204030204" pitchFamily="34" charset="0"/>
                <a:ea typeface="Calibri" panose="020F0502020204030204" pitchFamily="34" charset="0"/>
              </a:rPr>
              <a:t>Unsurprisingly the </a:t>
            </a:r>
            <a:r>
              <a:rPr lang="en-US" dirty="0" err="1">
                <a:effectLst/>
                <a:latin typeface="Calibri" panose="020F0502020204030204" pitchFamily="34" charset="0"/>
                <a:ea typeface="Calibri" panose="020F0502020204030204" pitchFamily="34" charset="0"/>
              </a:rPr>
              <a:t>AlphaZero</a:t>
            </a:r>
            <a:r>
              <a:rPr lang="en-US" dirty="0">
                <a:effectLst/>
                <a:latin typeface="Calibri" panose="020F0502020204030204" pitchFamily="34" charset="0"/>
                <a:ea typeface="Calibri" panose="020F0502020204030204" pitchFamily="34" charset="0"/>
              </a:rPr>
              <a:t> agent manages to find a way to beat the simple agents in any board configuration</a:t>
            </a:r>
          </a:p>
          <a:p>
            <a:pPr algn="l" rtl="0"/>
            <a:r>
              <a:rPr lang="en-US" dirty="0">
                <a:effectLst/>
                <a:latin typeface="Calibri" panose="020F0502020204030204" pitchFamily="34" charset="0"/>
                <a:ea typeface="Calibri" panose="020F0502020204030204" pitchFamily="34" charset="0"/>
              </a:rPr>
              <a:t>In contrast to the simple cases, the agent had </a:t>
            </a:r>
            <a:r>
              <a:rPr lang="en-US" dirty="0">
                <a:latin typeface="Calibri" panose="020F0502020204030204" pitchFamily="34" charset="0"/>
                <a:ea typeface="Calibri" panose="020F0502020204030204" pitchFamily="34" charset="0"/>
              </a:rPr>
              <a:t>difficulties </a:t>
            </a:r>
            <a:r>
              <a:rPr lang="en-US" dirty="0">
                <a:effectLst/>
                <a:latin typeface="Calibri" panose="020F0502020204030204" pitchFamily="34" charset="0"/>
                <a:ea typeface="Calibri" panose="020F0502020204030204" pitchFamily="34" charset="0"/>
              </a:rPr>
              <a:t>producing a good strategy (compared to DDQN) against the random agents</a:t>
            </a:r>
          </a:p>
          <a:p>
            <a:pPr algn="l" rtl="0"/>
            <a:r>
              <a:rPr lang="en-US" sz="2400" dirty="0">
                <a:effectLst/>
                <a:latin typeface="Calibri" panose="020F0502020204030204" pitchFamily="34" charset="0"/>
                <a:ea typeface="Calibri" panose="020F0502020204030204" pitchFamily="34" charset="0"/>
              </a:rPr>
              <a:t>In addition, it is apparent that there is a high variability in the agent's performance across the various configurations, unlike DDQN</a:t>
            </a:r>
            <a:endParaRPr lang="en-US" dirty="0"/>
          </a:p>
        </p:txBody>
      </p:sp>
    </p:spTree>
    <p:extLst>
      <p:ext uri="{BB962C8B-B14F-4D97-AF65-F5344CB8AC3E}">
        <p14:creationId xmlns:p14="http://schemas.microsoft.com/office/powerpoint/2010/main" val="3835582164"/>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975759" y="66190"/>
            <a:ext cx="10825301" cy="1478570"/>
          </a:xfrm>
        </p:spPr>
        <p:txBody>
          <a:bodyPr/>
          <a:lstStyle/>
          <a:p>
            <a:r>
              <a:rPr lang="en-US" dirty="0"/>
              <a:t>Alpha zero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3175801274"/>
              </p:ext>
            </p:extLst>
          </p:nvPr>
        </p:nvGraphicFramePr>
        <p:xfrm>
          <a:off x="1276301" y="1344670"/>
          <a:ext cx="9639397" cy="4933435"/>
        </p:xfrm>
        <a:graphic>
          <a:graphicData uri="http://schemas.openxmlformats.org/drawingml/2006/table">
            <a:tbl>
              <a:tblPr firstRow="1" bandRow="1">
                <a:tableStyleId>{35758FB7-9AC5-4552-8A53-C91805E547FA}</a:tableStyleId>
              </a:tblPr>
              <a:tblGrid>
                <a:gridCol w="1720884">
                  <a:extLst>
                    <a:ext uri="{9D8B030D-6E8A-4147-A177-3AD203B41FA5}">
                      <a16:colId xmlns:a16="http://schemas.microsoft.com/office/drawing/2014/main" val="858290143"/>
                    </a:ext>
                  </a:extLst>
                </a:gridCol>
                <a:gridCol w="1641600">
                  <a:extLst>
                    <a:ext uri="{9D8B030D-6E8A-4147-A177-3AD203B41FA5}">
                      <a16:colId xmlns:a16="http://schemas.microsoft.com/office/drawing/2014/main" val="1438140627"/>
                    </a:ext>
                  </a:extLst>
                </a:gridCol>
                <a:gridCol w="2248345">
                  <a:extLst>
                    <a:ext uri="{9D8B030D-6E8A-4147-A177-3AD203B41FA5}">
                      <a16:colId xmlns:a16="http://schemas.microsoft.com/office/drawing/2014/main" val="3591085594"/>
                    </a:ext>
                  </a:extLst>
                </a:gridCol>
                <a:gridCol w="1765745">
                  <a:extLst>
                    <a:ext uri="{9D8B030D-6E8A-4147-A177-3AD203B41FA5}">
                      <a16:colId xmlns:a16="http://schemas.microsoft.com/office/drawing/2014/main" val="1993991516"/>
                    </a:ext>
                  </a:extLst>
                </a:gridCol>
                <a:gridCol w="2262823">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a:lnSpc>
                          <a:spcPct val="107000"/>
                        </a:lnSpc>
                        <a:spcAft>
                          <a:spcPts val="800"/>
                        </a:spcAft>
                      </a:pPr>
                      <a:r>
                        <a:rPr lang="en-US" sz="1800" b="1" kern="1200" dirty="0">
                          <a:solidFill>
                            <a:schemeClr val="lt1"/>
                          </a:solidFill>
                          <a:latin typeface="+mn-lt"/>
                          <a:ea typeface="+mn-ea"/>
                          <a:cs typeface="+mn-cs"/>
                        </a:rPr>
                        <a:t>Competitor</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Monte Carlo Searches</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Exploration Rate</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Average Test Reward</a:t>
                      </a:r>
                    </a:p>
                  </a:txBody>
                  <a:tcPr marL="68580" marR="68580" marT="0" marB="0"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a:lnSpc>
                          <a:spcPct val="107000"/>
                        </a:lnSpc>
                        <a:spcAft>
                          <a:spcPts val="800"/>
                        </a:spcAft>
                      </a:pPr>
                      <a:r>
                        <a:rPr lang="en-US" sz="1800" kern="1200" dirty="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20</a:t>
                      </a:r>
                    </a:p>
                  </a:txBody>
                  <a:tcPr marL="68580" marR="68580" marT="0"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dirty="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14.8</a:t>
                      </a:r>
                    </a:p>
                  </a:txBody>
                  <a:tcPr marL="68580" marR="68580" marT="0"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13</a:t>
                      </a:r>
                    </a:p>
                  </a:txBody>
                  <a:tcPr marL="68580" marR="68580" marT="0"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a:lnSpc>
                          <a:spcPct val="107000"/>
                        </a:lnSpc>
                        <a:spcAft>
                          <a:spcPts val="800"/>
                        </a:spcAft>
                      </a:pPr>
                      <a:r>
                        <a:rPr lang="en-US" sz="1800" kern="120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20</a:t>
                      </a:r>
                    </a:p>
                  </a:txBody>
                  <a:tcPr marL="68580" marR="68580" marT="0"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20</a:t>
                      </a:r>
                    </a:p>
                  </a:txBody>
                  <a:tcPr marL="68580" marR="68580" marT="0"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9.86</a:t>
                      </a:r>
                    </a:p>
                  </a:txBody>
                  <a:tcPr marL="68580" marR="68580" marT="0"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14.34</a:t>
                      </a:r>
                    </a:p>
                  </a:txBody>
                  <a:tcPr marL="68580" marR="68580" marT="0"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a:lnSpc>
                          <a:spcPct val="107000"/>
                        </a:lnSpc>
                        <a:spcAft>
                          <a:spcPts val="800"/>
                        </a:spcAft>
                      </a:pPr>
                      <a:r>
                        <a:rPr lang="en-US" sz="1800" kern="120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20</a:t>
                      </a:r>
                    </a:p>
                  </a:txBody>
                  <a:tcPr marL="68580" marR="68580" marT="0"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20</a:t>
                      </a:r>
                    </a:p>
                  </a:txBody>
                  <a:tcPr marL="68580" marR="68580" marT="0"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4.42</a:t>
                      </a:r>
                    </a:p>
                  </a:txBody>
                  <a:tcPr marL="68580" marR="68580" marT="0"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6.76</a:t>
                      </a:r>
                    </a:p>
                  </a:txBody>
                  <a:tcPr marL="68580" marR="68580" marT="0"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mn-cs"/>
              </a:rPr>
              <a:t>* - In cases where the same result was obtained for several scenarios, the best chosen arbitrarily</a:t>
            </a:r>
            <a:endParaRPr kumimoji="0" lang="he-IL"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Arial" panose="020B0604020202020204" pitchFamily="34" charset="0"/>
            </a:endParaRPr>
          </a:p>
        </p:txBody>
      </p:sp>
    </p:spTree>
    <p:extLst>
      <p:ext uri="{BB962C8B-B14F-4D97-AF65-F5344CB8AC3E}">
        <p14:creationId xmlns:p14="http://schemas.microsoft.com/office/powerpoint/2010/main" val="382215677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0940D2-6D8E-4E8E-8B7F-47E9C4F7FB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4988" y="165741"/>
            <a:ext cx="8702025" cy="652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94372"/>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Alpha zero as the light player</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r>
              <a:rPr lang="en-US" dirty="0"/>
              <a:t>Goal – Maximize Total Reward – Minimize Zombies survive</a:t>
            </a:r>
          </a:p>
        </p:txBody>
      </p:sp>
    </p:spTree>
    <p:extLst>
      <p:ext uri="{BB962C8B-B14F-4D97-AF65-F5344CB8AC3E}">
        <p14:creationId xmlns:p14="http://schemas.microsoft.com/office/powerpoint/2010/main" val="132594679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5CDBE-0582-4868-88A0-82C6456C8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4988" y="165741"/>
            <a:ext cx="8702025" cy="652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997534"/>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p:txBody>
          <a:bodyPr/>
          <a:lstStyle/>
          <a:p>
            <a:r>
              <a:rPr lang="en-US" dirty="0"/>
              <a:t>Alpha zero – results discussion</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2097088"/>
            <a:ext cx="9905999" cy="3989995"/>
          </a:xfrm>
        </p:spPr>
        <p:txBody>
          <a:bodyPr>
            <a:normAutofit/>
          </a:bodyPr>
          <a:lstStyle/>
          <a:p>
            <a:pPr algn="l" rtl="0"/>
            <a:r>
              <a:rPr lang="en-US" dirty="0">
                <a:latin typeface="Calibri" panose="020F0502020204030204" pitchFamily="34" charset="0"/>
                <a:ea typeface="Calibri" panose="020F0502020204030204" pitchFamily="34" charset="0"/>
              </a:rPr>
              <a:t>T</a:t>
            </a:r>
            <a:r>
              <a:rPr lang="en-US" sz="2400" dirty="0">
                <a:effectLst/>
                <a:latin typeface="Calibri" panose="020F0502020204030204" pitchFamily="34" charset="0"/>
                <a:ea typeface="Calibri" panose="020F0502020204030204" pitchFamily="34" charset="0"/>
              </a:rPr>
              <a:t>he agent produces an optimal strategy against the simple agents</a:t>
            </a:r>
            <a:endParaRPr lang="en-US" dirty="0">
              <a:effectLst/>
              <a:latin typeface="Calibri" panose="020F0502020204030204" pitchFamily="34" charset="0"/>
              <a:ea typeface="Calibri" panose="020F0502020204030204" pitchFamily="34" charset="0"/>
            </a:endParaRPr>
          </a:p>
          <a:p>
            <a:pPr algn="l" rtl="0"/>
            <a:r>
              <a:rPr lang="en-US" sz="2400" dirty="0">
                <a:effectLst/>
                <a:latin typeface="Calibri" panose="020F0502020204030204" pitchFamily="34" charset="0"/>
                <a:ea typeface="Calibri" panose="020F0502020204030204" pitchFamily="34" charset="0"/>
              </a:rPr>
              <a:t>In addition, in an unprecedented way so far in the project, the agent manages to come up with a successful strategy against the random agents</a:t>
            </a:r>
            <a:endParaRPr lang="en-US" dirty="0">
              <a:effectLst/>
              <a:latin typeface="Calibri" panose="020F0502020204030204" pitchFamily="34" charset="0"/>
              <a:ea typeface="Calibri" panose="020F0502020204030204" pitchFamily="34" charset="0"/>
            </a:endParaRPr>
          </a:p>
          <a:p>
            <a:pPr algn="l" rtl="0"/>
            <a:r>
              <a:rPr lang="en-US" sz="2400" dirty="0">
                <a:effectLst/>
                <a:latin typeface="Calibri" panose="020F0502020204030204" pitchFamily="34" charset="0"/>
                <a:ea typeface="Calibri" panose="020F0502020204030204" pitchFamily="34" charset="0"/>
              </a:rPr>
              <a:t>In both games with the 20 and 30 square boards, the agent surpassed the DDQN agent so that in the game against the Gaussian agent he gained almost the maximum possible reward</a:t>
            </a:r>
            <a:endParaRPr lang="en-US" dirty="0"/>
          </a:p>
        </p:txBody>
      </p:sp>
    </p:spTree>
    <p:extLst>
      <p:ext uri="{BB962C8B-B14F-4D97-AF65-F5344CB8AC3E}">
        <p14:creationId xmlns:p14="http://schemas.microsoft.com/office/powerpoint/2010/main" val="319969893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975759" y="66190"/>
            <a:ext cx="10825301" cy="1478570"/>
          </a:xfrm>
        </p:spPr>
        <p:txBody>
          <a:bodyPr/>
          <a:lstStyle/>
          <a:p>
            <a:r>
              <a:rPr lang="en-US" dirty="0"/>
              <a:t>Alpha zero plays zombie - Best configurations*</a:t>
            </a:r>
            <a:endParaRPr lang="he-IL" dirty="0"/>
          </a:p>
        </p:txBody>
      </p:sp>
      <p:graphicFrame>
        <p:nvGraphicFramePr>
          <p:cNvPr id="4" name="Table 4">
            <a:extLst>
              <a:ext uri="{FF2B5EF4-FFF2-40B4-BE49-F238E27FC236}">
                <a16:creationId xmlns:a16="http://schemas.microsoft.com/office/drawing/2014/main" id="{F56825B0-F03C-4D2E-AD3F-371A80593B03}"/>
              </a:ext>
            </a:extLst>
          </p:cNvPr>
          <p:cNvGraphicFramePr>
            <a:graphicFrameLocks noGrp="1"/>
          </p:cNvGraphicFramePr>
          <p:nvPr>
            <p:ph idx="1"/>
            <p:extLst>
              <p:ext uri="{D42A27DB-BD31-4B8C-83A1-F6EECF244321}">
                <p14:modId xmlns:p14="http://schemas.microsoft.com/office/powerpoint/2010/main" val="878705198"/>
              </p:ext>
            </p:extLst>
          </p:nvPr>
        </p:nvGraphicFramePr>
        <p:xfrm>
          <a:off x="1276301" y="1344670"/>
          <a:ext cx="9639397" cy="4933435"/>
        </p:xfrm>
        <a:graphic>
          <a:graphicData uri="http://schemas.openxmlformats.org/drawingml/2006/table">
            <a:tbl>
              <a:tblPr firstRow="1" bandRow="1">
                <a:tableStyleId>{35758FB7-9AC5-4552-8A53-C91805E547FA}</a:tableStyleId>
              </a:tblPr>
              <a:tblGrid>
                <a:gridCol w="1720884">
                  <a:extLst>
                    <a:ext uri="{9D8B030D-6E8A-4147-A177-3AD203B41FA5}">
                      <a16:colId xmlns:a16="http://schemas.microsoft.com/office/drawing/2014/main" val="858290143"/>
                    </a:ext>
                  </a:extLst>
                </a:gridCol>
                <a:gridCol w="1641600">
                  <a:extLst>
                    <a:ext uri="{9D8B030D-6E8A-4147-A177-3AD203B41FA5}">
                      <a16:colId xmlns:a16="http://schemas.microsoft.com/office/drawing/2014/main" val="1438140627"/>
                    </a:ext>
                  </a:extLst>
                </a:gridCol>
                <a:gridCol w="2248345">
                  <a:extLst>
                    <a:ext uri="{9D8B030D-6E8A-4147-A177-3AD203B41FA5}">
                      <a16:colId xmlns:a16="http://schemas.microsoft.com/office/drawing/2014/main" val="3591085594"/>
                    </a:ext>
                  </a:extLst>
                </a:gridCol>
                <a:gridCol w="1765745">
                  <a:extLst>
                    <a:ext uri="{9D8B030D-6E8A-4147-A177-3AD203B41FA5}">
                      <a16:colId xmlns:a16="http://schemas.microsoft.com/office/drawing/2014/main" val="1993991516"/>
                    </a:ext>
                  </a:extLst>
                </a:gridCol>
                <a:gridCol w="2262823">
                  <a:extLst>
                    <a:ext uri="{9D8B030D-6E8A-4147-A177-3AD203B41FA5}">
                      <a16:colId xmlns:a16="http://schemas.microsoft.com/office/drawing/2014/main" val="1864289781"/>
                    </a:ext>
                  </a:extLst>
                </a:gridCol>
              </a:tblGrid>
              <a:tr h="379495">
                <a:tc>
                  <a:txBody>
                    <a:bodyPr/>
                    <a:lstStyle/>
                    <a:p>
                      <a:pPr algn="ctr" rtl="0"/>
                      <a:r>
                        <a:rPr lang="en-US" dirty="0"/>
                        <a:t>Board size</a:t>
                      </a:r>
                      <a:endParaRPr lang="he-IL" dirty="0"/>
                    </a:p>
                  </a:txBody>
                  <a:tcPr anchor="ctr"/>
                </a:tc>
                <a:tc>
                  <a:txBody>
                    <a:bodyPr/>
                    <a:lstStyle/>
                    <a:p>
                      <a:pPr algn="ctr">
                        <a:lnSpc>
                          <a:spcPct val="107000"/>
                        </a:lnSpc>
                        <a:spcAft>
                          <a:spcPts val="800"/>
                        </a:spcAft>
                      </a:pPr>
                      <a:r>
                        <a:rPr lang="en-US" sz="1800" b="1" kern="1200" dirty="0">
                          <a:solidFill>
                            <a:schemeClr val="lt1"/>
                          </a:solidFill>
                          <a:latin typeface="+mn-lt"/>
                          <a:ea typeface="+mn-ea"/>
                          <a:cs typeface="+mn-cs"/>
                        </a:rPr>
                        <a:t>Competitor</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Monte Carlo searches</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Exploration rate</a:t>
                      </a:r>
                    </a:p>
                  </a:txBody>
                  <a:tcPr marL="68580" marR="68580" marT="0" marB="0" anchor="ctr"/>
                </a:tc>
                <a:tc>
                  <a:txBody>
                    <a:bodyPr/>
                    <a:lstStyle/>
                    <a:p>
                      <a:pPr algn="ctr">
                        <a:lnSpc>
                          <a:spcPct val="107000"/>
                        </a:lnSpc>
                        <a:spcAft>
                          <a:spcPts val="800"/>
                        </a:spcAft>
                      </a:pPr>
                      <a:r>
                        <a:rPr lang="en-US" sz="1800" b="1" kern="1200" dirty="0">
                          <a:solidFill>
                            <a:schemeClr val="lt1"/>
                          </a:solidFill>
                          <a:latin typeface="+mn-lt"/>
                          <a:ea typeface="+mn-ea"/>
                          <a:cs typeface="+mn-cs"/>
                        </a:rPr>
                        <a:t>Average Test Reward</a:t>
                      </a:r>
                    </a:p>
                  </a:txBody>
                  <a:tcPr marL="68580" marR="68580" marT="0" marB="0" anchor="ctr"/>
                </a:tc>
                <a:extLst>
                  <a:ext uri="{0D108BD9-81ED-4DB2-BD59-A6C34878D82A}">
                    <a16:rowId xmlns:a16="http://schemas.microsoft.com/office/drawing/2014/main" val="1194583991"/>
                  </a:ext>
                </a:extLst>
              </a:tr>
              <a:tr h="379495">
                <a:tc rowSpan="4">
                  <a:txBody>
                    <a:bodyPr/>
                    <a:lstStyle/>
                    <a:p>
                      <a:pPr algn="ctr" rtl="0"/>
                      <a:r>
                        <a:rPr lang="en-US" dirty="0"/>
                        <a:t>10x10</a:t>
                      </a:r>
                      <a:endParaRPr lang="he-IL" dirty="0"/>
                    </a:p>
                  </a:txBody>
                  <a:tcPr anchor="ctr"/>
                </a:tc>
                <a:tc>
                  <a:txBody>
                    <a:bodyPr/>
                    <a:lstStyle/>
                    <a:p>
                      <a:pPr algn="ctr">
                        <a:lnSpc>
                          <a:spcPct val="107000"/>
                        </a:lnSpc>
                        <a:spcAft>
                          <a:spcPts val="800"/>
                        </a:spcAft>
                      </a:pPr>
                      <a:r>
                        <a:rPr lang="en-US" sz="1800" kern="1200" dirty="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a:t>
                      </a:r>
                    </a:p>
                  </a:txBody>
                  <a:tcPr marL="68580" marR="68580" marT="0" marB="0" anchor="ctr"/>
                </a:tc>
                <a:extLst>
                  <a:ext uri="{0D108BD9-81ED-4DB2-BD59-A6C34878D82A}">
                    <a16:rowId xmlns:a16="http://schemas.microsoft.com/office/drawing/2014/main" val="3739138582"/>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dirty="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-0.17</a:t>
                      </a:r>
                    </a:p>
                  </a:txBody>
                  <a:tcPr marL="68580" marR="68580" marT="0" marB="0" anchor="ctr"/>
                </a:tc>
                <a:extLst>
                  <a:ext uri="{0D108BD9-81ED-4DB2-BD59-A6C34878D82A}">
                    <a16:rowId xmlns:a16="http://schemas.microsoft.com/office/drawing/2014/main" val="1973209575"/>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-6.94</a:t>
                      </a:r>
                    </a:p>
                  </a:txBody>
                  <a:tcPr marL="68580" marR="68580" marT="0" marB="0" anchor="ctr"/>
                </a:tc>
                <a:extLst>
                  <a:ext uri="{0D108BD9-81ED-4DB2-BD59-A6C34878D82A}">
                    <a16:rowId xmlns:a16="http://schemas.microsoft.com/office/drawing/2014/main" val="429877517"/>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-3.25</a:t>
                      </a:r>
                    </a:p>
                  </a:txBody>
                  <a:tcPr marL="68580" marR="68580" marT="0" marB="0" anchor="ctr"/>
                </a:tc>
                <a:extLst>
                  <a:ext uri="{0D108BD9-81ED-4DB2-BD59-A6C34878D82A}">
                    <a16:rowId xmlns:a16="http://schemas.microsoft.com/office/drawing/2014/main" val="3313721815"/>
                  </a:ext>
                </a:extLst>
              </a:tr>
              <a:tr h="379495">
                <a:tc rowSpan="4">
                  <a:txBody>
                    <a:bodyPr/>
                    <a:lstStyle/>
                    <a:p>
                      <a:pPr algn="ctr" rtl="0"/>
                      <a:r>
                        <a:rPr lang="en-US" dirty="0"/>
                        <a:t>20x20</a:t>
                      </a:r>
                      <a:endParaRPr lang="he-IL" dirty="0"/>
                    </a:p>
                  </a:txBody>
                  <a:tcPr anchor="ctr"/>
                </a:tc>
                <a:tc>
                  <a:txBody>
                    <a:bodyPr/>
                    <a:lstStyle/>
                    <a:p>
                      <a:pPr algn="ctr">
                        <a:lnSpc>
                          <a:spcPct val="107000"/>
                        </a:lnSpc>
                        <a:spcAft>
                          <a:spcPts val="800"/>
                        </a:spcAft>
                      </a:pPr>
                      <a:r>
                        <a:rPr lang="en-US" sz="1800" kern="1200" dirty="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0</a:t>
                      </a:r>
                    </a:p>
                  </a:txBody>
                  <a:tcPr marL="68580" marR="68580" marT="0" marB="0" anchor="ctr"/>
                </a:tc>
                <a:extLst>
                  <a:ext uri="{0D108BD9-81ED-4DB2-BD59-A6C34878D82A}">
                    <a16:rowId xmlns:a16="http://schemas.microsoft.com/office/drawing/2014/main" val="751055345"/>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-0.1</a:t>
                      </a:r>
                    </a:p>
                  </a:txBody>
                  <a:tcPr marL="68580" marR="68580" marT="0" marB="0" anchor="ctr"/>
                </a:tc>
                <a:extLst>
                  <a:ext uri="{0D108BD9-81ED-4DB2-BD59-A6C34878D82A}">
                    <a16:rowId xmlns:a16="http://schemas.microsoft.com/office/drawing/2014/main" val="2791010559"/>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-7.82</a:t>
                      </a:r>
                    </a:p>
                  </a:txBody>
                  <a:tcPr marL="68580" marR="68580" marT="0" marB="0" anchor="ctr"/>
                </a:tc>
                <a:extLst>
                  <a:ext uri="{0D108BD9-81ED-4DB2-BD59-A6C34878D82A}">
                    <a16:rowId xmlns:a16="http://schemas.microsoft.com/office/drawing/2014/main" val="1290667002"/>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-4.58</a:t>
                      </a:r>
                    </a:p>
                  </a:txBody>
                  <a:tcPr marL="68580" marR="68580" marT="0" marB="0" anchor="ctr"/>
                </a:tc>
                <a:extLst>
                  <a:ext uri="{0D108BD9-81ED-4DB2-BD59-A6C34878D82A}">
                    <a16:rowId xmlns:a16="http://schemas.microsoft.com/office/drawing/2014/main" val="1505586377"/>
                  </a:ext>
                </a:extLst>
              </a:tr>
              <a:tr h="379495">
                <a:tc rowSpan="4">
                  <a:txBody>
                    <a:bodyPr/>
                    <a:lstStyle/>
                    <a:p>
                      <a:pPr algn="ctr" rtl="0"/>
                      <a:r>
                        <a:rPr lang="en-US" dirty="0"/>
                        <a:t>30x30</a:t>
                      </a:r>
                      <a:endParaRPr lang="he-IL" dirty="0"/>
                    </a:p>
                  </a:txBody>
                  <a:tcPr anchor="ctr"/>
                </a:tc>
                <a:tc>
                  <a:txBody>
                    <a:bodyPr/>
                    <a:lstStyle/>
                    <a:p>
                      <a:pPr algn="ctr">
                        <a:lnSpc>
                          <a:spcPct val="107000"/>
                        </a:lnSpc>
                        <a:spcAft>
                          <a:spcPts val="800"/>
                        </a:spcAft>
                      </a:pPr>
                      <a:r>
                        <a:rPr lang="en-US" sz="1800" kern="1200">
                          <a:solidFill>
                            <a:schemeClr val="dk1"/>
                          </a:solidFill>
                          <a:latin typeface="+mn-lt"/>
                          <a:ea typeface="+mn-ea"/>
                          <a:cs typeface="+mn-cs"/>
                        </a:rPr>
                        <a:t>Single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0</a:t>
                      </a:r>
                    </a:p>
                  </a:txBody>
                  <a:tcPr marL="68580" marR="68580" marT="0" marB="0" anchor="ctr"/>
                </a:tc>
                <a:extLst>
                  <a:ext uri="{0D108BD9-81ED-4DB2-BD59-A6C34878D82A}">
                    <a16:rowId xmlns:a16="http://schemas.microsoft.com/office/drawing/2014/main" val="3946476614"/>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Double Action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-0.08</a:t>
                      </a:r>
                    </a:p>
                  </a:txBody>
                  <a:tcPr marL="68580" marR="68580" marT="0" marB="0" anchor="ctr"/>
                </a:tc>
                <a:extLst>
                  <a:ext uri="{0D108BD9-81ED-4DB2-BD59-A6C34878D82A}">
                    <a16:rowId xmlns:a16="http://schemas.microsoft.com/office/drawing/2014/main" val="2878283284"/>
                  </a:ext>
                </a:extLst>
              </a:tr>
              <a:tr h="379495">
                <a:tc vMerge="1">
                  <a:txBody>
                    <a:bodyPr/>
                    <a:lstStyle/>
                    <a:p>
                      <a:pPr rtl="1"/>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Uniform</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10</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0.5</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-6.64</a:t>
                      </a:r>
                    </a:p>
                  </a:txBody>
                  <a:tcPr marL="68580" marR="68580" marT="0" marB="0" anchor="ctr"/>
                </a:tc>
                <a:extLst>
                  <a:ext uri="{0D108BD9-81ED-4DB2-BD59-A6C34878D82A}">
                    <a16:rowId xmlns:a16="http://schemas.microsoft.com/office/drawing/2014/main" val="3303132329"/>
                  </a:ext>
                </a:extLst>
              </a:tr>
              <a:tr h="379495">
                <a:tc vMerge="1">
                  <a:txBody>
                    <a:bodyPr/>
                    <a:lstStyle/>
                    <a:p>
                      <a:pPr algn="l" rtl="0"/>
                      <a:endParaRPr lang="he-IL" dirty="0"/>
                    </a:p>
                  </a:txBody>
                  <a:tcPr/>
                </a:tc>
                <a:tc>
                  <a:txBody>
                    <a:bodyPr/>
                    <a:lstStyle/>
                    <a:p>
                      <a:pPr algn="ctr">
                        <a:lnSpc>
                          <a:spcPct val="107000"/>
                        </a:lnSpc>
                        <a:spcAft>
                          <a:spcPts val="800"/>
                        </a:spcAft>
                      </a:pPr>
                      <a:r>
                        <a:rPr lang="en-US" sz="1800" kern="1200">
                          <a:solidFill>
                            <a:schemeClr val="dk1"/>
                          </a:solidFill>
                          <a:latin typeface="+mn-lt"/>
                          <a:ea typeface="+mn-ea"/>
                          <a:cs typeface="+mn-cs"/>
                        </a:rPr>
                        <a:t>Gaussian</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15</a:t>
                      </a:r>
                    </a:p>
                  </a:txBody>
                  <a:tcPr marL="68580" marR="68580" marT="0" marB="0" anchor="ctr"/>
                </a:tc>
                <a:tc>
                  <a:txBody>
                    <a:bodyPr/>
                    <a:lstStyle/>
                    <a:p>
                      <a:pPr algn="ctr">
                        <a:lnSpc>
                          <a:spcPct val="107000"/>
                        </a:lnSpc>
                        <a:spcAft>
                          <a:spcPts val="800"/>
                        </a:spcAft>
                      </a:pPr>
                      <a:r>
                        <a:rPr lang="en-US" sz="1800" kern="1200">
                          <a:solidFill>
                            <a:schemeClr val="dk1"/>
                          </a:solidFill>
                          <a:latin typeface="+mn-lt"/>
                          <a:ea typeface="+mn-ea"/>
                          <a:cs typeface="+mn-cs"/>
                        </a:rPr>
                        <a:t>1</a:t>
                      </a:r>
                    </a:p>
                  </a:txBody>
                  <a:tcPr marL="68580" marR="68580" marT="0" marB="0" anchor="ctr"/>
                </a:tc>
                <a:tc>
                  <a:txBody>
                    <a:bodyPr/>
                    <a:lstStyle/>
                    <a:p>
                      <a:pPr algn="ctr">
                        <a:lnSpc>
                          <a:spcPct val="107000"/>
                        </a:lnSpc>
                        <a:spcAft>
                          <a:spcPts val="800"/>
                        </a:spcAft>
                      </a:pPr>
                      <a:r>
                        <a:rPr lang="en-US" sz="1800" kern="1200" dirty="0">
                          <a:solidFill>
                            <a:schemeClr val="dk1"/>
                          </a:solidFill>
                          <a:latin typeface="+mn-lt"/>
                          <a:ea typeface="+mn-ea"/>
                          <a:cs typeface="+mn-cs"/>
                        </a:rPr>
                        <a:t>-2.6</a:t>
                      </a:r>
                    </a:p>
                  </a:txBody>
                  <a:tcPr marL="68580" marR="68580" marT="0" marB="0" anchor="ctr"/>
                </a:tc>
                <a:extLst>
                  <a:ext uri="{0D108BD9-81ED-4DB2-BD59-A6C34878D82A}">
                    <a16:rowId xmlns:a16="http://schemas.microsoft.com/office/drawing/2014/main" val="1520058494"/>
                  </a:ext>
                </a:extLst>
              </a:tr>
            </a:tbl>
          </a:graphicData>
        </a:graphic>
      </p:graphicFrame>
      <p:sp>
        <p:nvSpPr>
          <p:cNvPr id="5" name="Footer Placeholder 3">
            <a:extLst>
              <a:ext uri="{FF2B5EF4-FFF2-40B4-BE49-F238E27FC236}">
                <a16:creationId xmlns:a16="http://schemas.microsoft.com/office/drawing/2014/main" id="{09702FFE-6E24-40D7-9B1D-9B659646464F}"/>
              </a:ext>
            </a:extLst>
          </p:cNvPr>
          <p:cNvSpPr>
            <a:spLocks noGrp="1"/>
          </p:cNvSpPr>
          <p:nvPr>
            <p:ph type="ftr" sz="quarter" idx="11"/>
          </p:nvPr>
        </p:nvSpPr>
        <p:spPr>
          <a:xfrm>
            <a:off x="1141412" y="6426685"/>
            <a:ext cx="6859588"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mn-cs"/>
              </a:rPr>
              <a:t>* - In cases where the same result was obtained for several scenarios, the best chosen arbitrarily</a:t>
            </a:r>
            <a:endParaRPr kumimoji="0" lang="he-IL"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Arial" panose="020B0604020202020204" pitchFamily="34" charset="0"/>
            </a:endParaRPr>
          </a:p>
        </p:txBody>
      </p:sp>
    </p:spTree>
    <p:extLst>
      <p:ext uri="{BB962C8B-B14F-4D97-AF65-F5344CB8AC3E}">
        <p14:creationId xmlns:p14="http://schemas.microsoft.com/office/powerpoint/2010/main" val="590120414"/>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CEE37-5AD9-4843-9DEB-9BB1CFBC1C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4988" y="165741"/>
            <a:ext cx="8702025" cy="652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3734399"/>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A56-0BED-4F00-BB58-F4653A6DD519}"/>
              </a:ext>
            </a:extLst>
          </p:cNvPr>
          <p:cNvSpPr>
            <a:spLocks noGrp="1"/>
          </p:cNvSpPr>
          <p:nvPr>
            <p:ph type="title"/>
          </p:nvPr>
        </p:nvSpPr>
        <p:spPr/>
        <p:txBody>
          <a:bodyPr/>
          <a:lstStyle/>
          <a:p>
            <a:r>
              <a:rPr lang="en-US" dirty="0"/>
              <a:t>alpha-zero and DDQN Competition</a:t>
            </a:r>
            <a:endParaRPr lang="he-IL" dirty="0"/>
          </a:p>
        </p:txBody>
      </p:sp>
      <p:sp>
        <p:nvSpPr>
          <p:cNvPr id="5" name="Text Placeholder 3">
            <a:extLst>
              <a:ext uri="{FF2B5EF4-FFF2-40B4-BE49-F238E27FC236}">
                <a16:creationId xmlns:a16="http://schemas.microsoft.com/office/drawing/2014/main" id="{6F625101-1FD8-4656-8AB6-37FA52422C5E}"/>
              </a:ext>
            </a:extLst>
          </p:cNvPr>
          <p:cNvSpPr>
            <a:spLocks noGrp="1"/>
          </p:cNvSpPr>
          <p:nvPr>
            <p:ph type="body" sz="half" idx="2"/>
          </p:nvPr>
        </p:nvSpPr>
        <p:spPr/>
        <p:txBody>
          <a:bodyPr/>
          <a:lstStyle/>
          <a:p>
            <a:pPr algn="l" rtl="0"/>
            <a:endParaRPr lang="en-US" dirty="0"/>
          </a:p>
        </p:txBody>
      </p:sp>
    </p:spTree>
    <p:extLst>
      <p:ext uri="{BB962C8B-B14F-4D97-AF65-F5344CB8AC3E}">
        <p14:creationId xmlns:p14="http://schemas.microsoft.com/office/powerpoint/2010/main" val="40480549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7645-4C85-4BB4-911B-DD59DCBEE09F}"/>
              </a:ext>
            </a:extLst>
          </p:cNvPr>
          <p:cNvSpPr>
            <a:spLocks noGrp="1"/>
          </p:cNvSpPr>
          <p:nvPr>
            <p:ph type="title"/>
          </p:nvPr>
        </p:nvSpPr>
        <p:spPr>
          <a:xfrm>
            <a:off x="1143001" y="114301"/>
            <a:ext cx="9905998" cy="1478570"/>
          </a:xfrm>
        </p:spPr>
        <p:txBody>
          <a:bodyPr/>
          <a:lstStyle/>
          <a:p>
            <a:r>
              <a:rPr lang="en-US" dirty="0"/>
              <a:t>Example – third frame of the game</a:t>
            </a:r>
            <a:endParaRPr lang="he-IL" dirty="0"/>
          </a:p>
        </p:txBody>
      </p:sp>
      <p:pic>
        <p:nvPicPr>
          <p:cNvPr id="8" name="Content Placeholder 7">
            <a:extLst>
              <a:ext uri="{FF2B5EF4-FFF2-40B4-BE49-F238E27FC236}">
                <a16:creationId xmlns:a16="http://schemas.microsoft.com/office/drawing/2014/main" id="{1F21C704-175D-44FA-88DB-867EBB72E7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2701" y="2249488"/>
            <a:ext cx="7083424" cy="3541712"/>
          </a:xfrm>
        </p:spPr>
      </p:pic>
      <p:sp>
        <p:nvSpPr>
          <p:cNvPr id="5" name="TextBox 4">
            <a:extLst>
              <a:ext uri="{FF2B5EF4-FFF2-40B4-BE49-F238E27FC236}">
                <a16:creationId xmlns:a16="http://schemas.microsoft.com/office/drawing/2014/main" id="{6E9A9325-1FBD-499D-9784-86627CFBFB9C}"/>
              </a:ext>
            </a:extLst>
          </p:cNvPr>
          <p:cNvSpPr txBox="1"/>
          <p:nvPr/>
        </p:nvSpPr>
        <p:spPr>
          <a:xfrm>
            <a:off x="9782174" y="3400425"/>
            <a:ext cx="2228850" cy="646331"/>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Zombie reward: 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Light reward: 0</a:t>
            </a:r>
          </a:p>
        </p:txBody>
      </p:sp>
    </p:spTree>
    <p:extLst>
      <p:ext uri="{BB962C8B-B14F-4D97-AF65-F5344CB8AC3E}">
        <p14:creationId xmlns:p14="http://schemas.microsoft.com/office/powerpoint/2010/main" val="30705339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12DD-A7A3-4ADB-A7B3-A38E8F2FC18D}"/>
              </a:ext>
            </a:extLst>
          </p:cNvPr>
          <p:cNvSpPr>
            <a:spLocks noGrp="1"/>
          </p:cNvSpPr>
          <p:nvPr>
            <p:ph type="title"/>
          </p:nvPr>
        </p:nvSpPr>
        <p:spPr>
          <a:xfrm>
            <a:off x="1341408" y="93172"/>
            <a:ext cx="9905998" cy="1478570"/>
          </a:xfrm>
        </p:spPr>
        <p:txBody>
          <a:bodyPr/>
          <a:lstStyle/>
          <a:p>
            <a:r>
              <a:rPr lang="en-US" dirty="0"/>
              <a:t>Towards Competing alpha-zero vs. DDQN</a:t>
            </a:r>
            <a:endParaRPr lang="he-IL" dirty="0"/>
          </a:p>
        </p:txBody>
      </p:sp>
      <p:sp>
        <p:nvSpPr>
          <p:cNvPr id="6" name="Content Placeholder 5">
            <a:extLst>
              <a:ext uri="{FF2B5EF4-FFF2-40B4-BE49-F238E27FC236}">
                <a16:creationId xmlns:a16="http://schemas.microsoft.com/office/drawing/2014/main" id="{D5D4F88E-2D31-4D2A-960C-67697E42A16E}"/>
              </a:ext>
            </a:extLst>
          </p:cNvPr>
          <p:cNvSpPr>
            <a:spLocks noGrp="1"/>
          </p:cNvSpPr>
          <p:nvPr>
            <p:ph idx="1"/>
          </p:nvPr>
        </p:nvSpPr>
        <p:spPr>
          <a:xfrm>
            <a:off x="927847" y="1658143"/>
            <a:ext cx="9905999" cy="3541714"/>
          </a:xfrm>
        </p:spPr>
        <p:txBody>
          <a:bodyPr>
            <a:normAutofit/>
          </a:bodyPr>
          <a:lstStyle/>
          <a:p>
            <a:pPr algn="l" rtl="0"/>
            <a:r>
              <a:rPr lang="en-US" dirty="0">
                <a:latin typeface="Calibri" panose="020F0502020204030204" pitchFamily="34" charset="0"/>
                <a:ea typeface="Calibri" panose="020F0502020204030204" pitchFamily="34" charset="0"/>
              </a:rPr>
              <a:t>Competing </a:t>
            </a:r>
            <a:r>
              <a:rPr lang="en-US" dirty="0" err="1">
                <a:latin typeface="Calibri" panose="020F0502020204030204" pitchFamily="34" charset="0"/>
                <a:ea typeface="Calibri" panose="020F0502020204030204" pitchFamily="34" charset="0"/>
              </a:rPr>
              <a:t>AlphaZero</a:t>
            </a:r>
            <a:r>
              <a:rPr lang="en-US" dirty="0">
                <a:latin typeface="Calibri" panose="020F0502020204030204" pitchFamily="34" charset="0"/>
                <a:ea typeface="Calibri" panose="020F0502020204030204" pitchFamily="34" charset="0"/>
              </a:rPr>
              <a:t> and DDQN requires the best of each model on every game board</a:t>
            </a:r>
            <a:endParaRPr lang="en-US" dirty="0">
              <a:effectLst/>
              <a:latin typeface="Calibri" panose="020F0502020204030204" pitchFamily="34" charset="0"/>
              <a:ea typeface="Calibri" panose="020F0502020204030204" pitchFamily="34" charset="0"/>
            </a:endParaRPr>
          </a:p>
          <a:p>
            <a:pPr algn="l" rtl="0"/>
            <a:r>
              <a:rPr lang="en-US" dirty="0">
                <a:effectLst/>
                <a:latin typeface="Calibri" panose="020F0502020204030204" pitchFamily="34" charset="0"/>
                <a:ea typeface="Calibri" panose="020F0502020204030204" pitchFamily="34" charset="0"/>
              </a:rPr>
              <a:t>The agents learned and converged to </a:t>
            </a:r>
            <a:r>
              <a:rPr lang="en-US" dirty="0">
                <a:latin typeface="Calibri" panose="020F0502020204030204" pitchFamily="34" charset="0"/>
                <a:ea typeface="Calibri" panose="020F0502020204030204" pitchFamily="34" charset="0"/>
              </a:rPr>
              <a:t>optimal strategies with different sets </a:t>
            </a:r>
            <a:r>
              <a:rPr lang="en-US" dirty="0">
                <a:effectLst/>
                <a:latin typeface="Calibri" panose="020F0502020204030204" pitchFamily="34" charset="0"/>
                <a:ea typeface="Calibri" panose="020F0502020204030204" pitchFamily="34" charset="0"/>
              </a:rPr>
              <a:t>of parameters</a:t>
            </a:r>
            <a:r>
              <a:rPr lang="en-US" dirty="0">
                <a:latin typeface="Calibri" panose="020F0502020204030204" pitchFamily="34" charset="0"/>
                <a:ea typeface="Calibri" panose="020F0502020204030204" pitchFamily="34" charset="0"/>
              </a:rPr>
              <a:t> in each game board</a:t>
            </a:r>
          </a:p>
          <a:p>
            <a:pPr algn="l" rtl="0"/>
            <a:r>
              <a:rPr lang="en-US" dirty="0">
                <a:latin typeface="Calibri" panose="020F0502020204030204" pitchFamily="34" charset="0"/>
                <a:ea typeface="Calibri" panose="020F0502020204030204" pitchFamily="34" charset="0"/>
              </a:rPr>
              <a:t>How do we decide which set of parameters will perform best against another learning agent?</a:t>
            </a:r>
          </a:p>
        </p:txBody>
      </p:sp>
    </p:spTree>
    <p:extLst>
      <p:ext uri="{BB962C8B-B14F-4D97-AF65-F5344CB8AC3E}">
        <p14:creationId xmlns:p14="http://schemas.microsoft.com/office/powerpoint/2010/main" val="123790907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D3C44A-4DCC-4599-85C6-0CBCF17BB41B}"/>
              </a:ext>
            </a:extLst>
          </p:cNvPr>
          <p:cNvGraphicFramePr>
            <a:graphicFrameLocks noGrp="1"/>
          </p:cNvGraphicFramePr>
          <p:nvPr>
            <p:extLst>
              <p:ext uri="{D42A27DB-BD31-4B8C-83A1-F6EECF244321}">
                <p14:modId xmlns:p14="http://schemas.microsoft.com/office/powerpoint/2010/main" val="3830691793"/>
              </p:ext>
            </p:extLst>
          </p:nvPr>
        </p:nvGraphicFramePr>
        <p:xfrm>
          <a:off x="3446462" y="3798794"/>
          <a:ext cx="4620260" cy="1527231"/>
        </p:xfrm>
        <a:graphic>
          <a:graphicData uri="http://schemas.openxmlformats.org/drawingml/2006/table">
            <a:tbl>
              <a:tblPr bandRow="1">
                <a:tableStyleId>{5C22544A-7EE6-4342-B048-85BDC9FD1C3A}</a:tableStyleId>
              </a:tblPr>
              <a:tblGrid>
                <a:gridCol w="905510">
                  <a:extLst>
                    <a:ext uri="{9D8B030D-6E8A-4147-A177-3AD203B41FA5}">
                      <a16:colId xmlns:a16="http://schemas.microsoft.com/office/drawing/2014/main" val="2960812828"/>
                    </a:ext>
                  </a:extLst>
                </a:gridCol>
                <a:gridCol w="954722">
                  <a:extLst>
                    <a:ext uri="{9D8B030D-6E8A-4147-A177-3AD203B41FA5}">
                      <a16:colId xmlns:a16="http://schemas.microsoft.com/office/drawing/2014/main" val="2370831474"/>
                    </a:ext>
                  </a:extLst>
                </a:gridCol>
                <a:gridCol w="648335">
                  <a:extLst>
                    <a:ext uri="{9D8B030D-6E8A-4147-A177-3AD203B41FA5}">
                      <a16:colId xmlns:a16="http://schemas.microsoft.com/office/drawing/2014/main" val="882753601"/>
                    </a:ext>
                  </a:extLst>
                </a:gridCol>
                <a:gridCol w="610235">
                  <a:extLst>
                    <a:ext uri="{9D8B030D-6E8A-4147-A177-3AD203B41FA5}">
                      <a16:colId xmlns:a16="http://schemas.microsoft.com/office/drawing/2014/main" val="2852886826"/>
                    </a:ext>
                  </a:extLst>
                </a:gridCol>
                <a:gridCol w="678498">
                  <a:extLst>
                    <a:ext uri="{9D8B030D-6E8A-4147-A177-3AD203B41FA5}">
                      <a16:colId xmlns:a16="http://schemas.microsoft.com/office/drawing/2014/main" val="3355904177"/>
                    </a:ext>
                  </a:extLst>
                </a:gridCol>
                <a:gridCol w="822960">
                  <a:extLst>
                    <a:ext uri="{9D8B030D-6E8A-4147-A177-3AD203B41FA5}">
                      <a16:colId xmlns:a16="http://schemas.microsoft.com/office/drawing/2014/main" val="1401711664"/>
                    </a:ext>
                  </a:extLst>
                </a:gridCol>
              </a:tblGrid>
              <a:tr h="218501">
                <a:tc>
                  <a:txBody>
                    <a:bodyPr/>
                    <a:lstStyle/>
                    <a:p>
                      <a:pPr>
                        <a:lnSpc>
                          <a:spcPct val="107000"/>
                        </a:lnSpc>
                        <a:spcAft>
                          <a:spcPts val="800"/>
                        </a:spcAft>
                      </a:pPr>
                      <a:r>
                        <a:rPr lang="en-US" sz="1400">
                          <a:effectLst/>
                        </a:rPr>
                        <a:t> </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Board Size</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Model</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Single</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Double</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Gaussian</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55178921"/>
                  </a:ext>
                </a:extLst>
              </a:tr>
              <a:tr h="207576">
                <a:tc rowSpan="3">
                  <a:txBody>
                    <a:bodyPr/>
                    <a:lstStyle/>
                    <a:p>
                      <a:pPr algn="ctr">
                        <a:lnSpc>
                          <a:spcPct val="107000"/>
                        </a:lnSpc>
                        <a:spcAft>
                          <a:spcPts val="800"/>
                        </a:spcAft>
                      </a:pPr>
                      <a:r>
                        <a:rPr lang="en-US" sz="1400" dirty="0">
                          <a:effectLst/>
                        </a:rPr>
                        <a:t>As light</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10x10</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DDQN</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18138977"/>
                  </a:ext>
                </a:extLst>
              </a:tr>
              <a:tr h="207576">
                <a:tc vMerge="1">
                  <a:txBody>
                    <a:bodyPr/>
                    <a:lstStyle/>
                    <a:p>
                      <a:endParaRPr lang="en-US"/>
                    </a:p>
                  </a:txBody>
                  <a:tcPr/>
                </a:tc>
                <a:tc>
                  <a:txBody>
                    <a:bodyPr/>
                    <a:lstStyle/>
                    <a:p>
                      <a:pPr algn="ctr">
                        <a:lnSpc>
                          <a:spcPct val="107000"/>
                        </a:lnSpc>
                        <a:spcAft>
                          <a:spcPts val="800"/>
                        </a:spcAft>
                      </a:pPr>
                      <a:r>
                        <a:rPr lang="en-US" sz="1400">
                          <a:effectLst/>
                        </a:rPr>
                        <a:t>20x20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DDQN</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57876852"/>
                  </a:ext>
                </a:extLst>
              </a:tr>
              <a:tr h="218501">
                <a:tc vMerge="1">
                  <a:txBody>
                    <a:bodyPr/>
                    <a:lstStyle/>
                    <a:p>
                      <a:endParaRPr lang="en-US"/>
                    </a:p>
                  </a:txBody>
                  <a:tcPr/>
                </a:tc>
                <a:tc>
                  <a:txBody>
                    <a:bodyPr/>
                    <a:lstStyle/>
                    <a:p>
                      <a:pPr algn="ctr">
                        <a:lnSpc>
                          <a:spcPct val="107000"/>
                        </a:lnSpc>
                        <a:spcAft>
                          <a:spcPts val="800"/>
                        </a:spcAft>
                      </a:pPr>
                      <a:r>
                        <a:rPr lang="en-US" sz="1400" dirty="0">
                          <a:effectLst/>
                        </a:rPr>
                        <a:t>30x30</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DDQN</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65900260"/>
                  </a:ext>
                </a:extLst>
              </a:tr>
              <a:tr h="207576">
                <a:tc rowSpan="3">
                  <a:txBody>
                    <a:bodyPr/>
                    <a:lstStyle/>
                    <a:p>
                      <a:pPr algn="ctr">
                        <a:lnSpc>
                          <a:spcPct val="107000"/>
                        </a:lnSpc>
                        <a:spcAft>
                          <a:spcPts val="800"/>
                        </a:spcAft>
                      </a:pPr>
                      <a:r>
                        <a:rPr lang="en-US" sz="1400">
                          <a:effectLst/>
                        </a:rPr>
                        <a:t>As zombie</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10x10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DDQN</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0</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863116551"/>
                  </a:ext>
                </a:extLst>
              </a:tr>
              <a:tr h="207576">
                <a:tc vMerge="1">
                  <a:txBody>
                    <a:bodyPr/>
                    <a:lstStyle/>
                    <a:p>
                      <a:endParaRPr lang="en-US"/>
                    </a:p>
                  </a:txBody>
                  <a:tcPr/>
                </a:tc>
                <a:tc>
                  <a:txBody>
                    <a:bodyPr/>
                    <a:lstStyle/>
                    <a:p>
                      <a:pPr algn="ctr">
                        <a:lnSpc>
                          <a:spcPct val="107000"/>
                        </a:lnSpc>
                        <a:spcAft>
                          <a:spcPts val="800"/>
                        </a:spcAft>
                      </a:pPr>
                      <a:r>
                        <a:rPr lang="en-US" sz="1400">
                          <a:effectLst/>
                        </a:rPr>
                        <a:t>20x20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DDQN</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97856107"/>
                  </a:ext>
                </a:extLst>
              </a:tr>
              <a:tr h="218501">
                <a:tc vMerge="1">
                  <a:txBody>
                    <a:bodyPr/>
                    <a:lstStyle/>
                    <a:p>
                      <a:endParaRPr lang="en-US"/>
                    </a:p>
                  </a:txBody>
                  <a:tcPr/>
                </a:tc>
                <a:tc>
                  <a:txBody>
                    <a:bodyPr/>
                    <a:lstStyle/>
                    <a:p>
                      <a:pPr algn="ctr">
                        <a:lnSpc>
                          <a:spcPct val="107000"/>
                        </a:lnSpc>
                        <a:spcAft>
                          <a:spcPts val="800"/>
                        </a:spcAft>
                      </a:pPr>
                      <a:r>
                        <a:rPr lang="en-US" sz="1400">
                          <a:effectLst/>
                        </a:rPr>
                        <a:t>30x30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DDQN</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a:effectLst/>
                        </a:rPr>
                        <a:t>0</a:t>
                      </a:r>
                      <a:endParaRPr lang="en-US"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400" dirty="0">
                          <a:effectLst/>
                        </a:rPr>
                        <a:t>1</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82706386"/>
                  </a:ext>
                </a:extLst>
              </a:tr>
            </a:tbl>
          </a:graphicData>
        </a:graphic>
      </p:graphicFrame>
      <p:sp>
        <p:nvSpPr>
          <p:cNvPr id="10" name="TextBox 9">
            <a:extLst>
              <a:ext uri="{FF2B5EF4-FFF2-40B4-BE49-F238E27FC236}">
                <a16:creationId xmlns:a16="http://schemas.microsoft.com/office/drawing/2014/main" id="{BB3AF7BC-C9D5-4D48-84C5-8527144BCF8C}"/>
              </a:ext>
            </a:extLst>
          </p:cNvPr>
          <p:cNvSpPr txBox="1"/>
          <p:nvPr/>
        </p:nvSpPr>
        <p:spPr>
          <a:xfrm>
            <a:off x="1331539" y="530169"/>
            <a:ext cx="9528922" cy="646331"/>
          </a:xfrm>
          <a:prstGeom prst="rect">
            <a:avLst/>
          </a:prstGeom>
          <a:noFill/>
        </p:spPr>
        <p:txBody>
          <a:bodyPr wrap="square">
            <a:spAutoFit/>
          </a:bodyPr>
          <a:lstStyle/>
          <a:p>
            <a:r>
              <a:rPr kumimoji="0" lang="en-US" sz="3600" b="0" i="0" u="none" strike="noStrike" kern="1200" cap="all" spc="0" normalizeH="0" baseline="0" noProof="0" dirty="0">
                <a:ln>
                  <a:noFill/>
                </a:ln>
                <a:solidFill>
                  <a:prstClr val="white"/>
                </a:solidFill>
                <a:effectLst/>
                <a:uLnTx/>
                <a:uFillTx/>
                <a:latin typeface="Tw Cen MT" panose="020B0602020104020603"/>
                <a:ea typeface="+mj-ea"/>
                <a:cs typeface="+mj-cs"/>
              </a:rPr>
              <a:t>Towards Competing alpha zero vs. DDQN</a:t>
            </a:r>
            <a:endParaRPr lang="en-US" dirty="0"/>
          </a:p>
        </p:txBody>
      </p:sp>
      <p:sp>
        <p:nvSpPr>
          <p:cNvPr id="11" name="Content Placeholder 5">
            <a:extLst>
              <a:ext uri="{FF2B5EF4-FFF2-40B4-BE49-F238E27FC236}">
                <a16:creationId xmlns:a16="http://schemas.microsoft.com/office/drawing/2014/main" id="{DE5048D3-72BB-4FB7-A353-E1985B8607DD}"/>
              </a:ext>
            </a:extLst>
          </p:cNvPr>
          <p:cNvSpPr>
            <a:spLocks noGrp="1"/>
          </p:cNvSpPr>
          <p:nvPr>
            <p:ph idx="1"/>
          </p:nvPr>
        </p:nvSpPr>
        <p:spPr>
          <a:xfrm>
            <a:off x="1062317" y="1531975"/>
            <a:ext cx="9905999" cy="4809892"/>
          </a:xfrm>
        </p:spPr>
        <p:txBody>
          <a:bodyPr>
            <a:normAutofit/>
          </a:bodyPr>
          <a:lstStyle/>
          <a:p>
            <a:pPr marL="285750" indent="-285750" algn="l" rtl="0">
              <a:buFont typeface="Arial" panose="020B0604020202020204" pitchFamily="34" charset="0"/>
              <a:buChar char="•"/>
            </a:pPr>
            <a:r>
              <a:rPr lang="en-US" sz="2400" dirty="0">
                <a:latin typeface="Calibri" panose="020F0502020204030204" pitchFamily="34" charset="0"/>
              </a:rPr>
              <a:t>Let’s take DDQN for example</a:t>
            </a:r>
          </a:p>
          <a:p>
            <a:pPr marL="285750" indent="-285750" algn="l" rtl="0">
              <a:buFont typeface="Arial" panose="020B0604020202020204" pitchFamily="34" charset="0"/>
              <a:buChar char="•"/>
            </a:pPr>
            <a:r>
              <a:rPr lang="en-US" dirty="0">
                <a:latin typeface="Calibri" panose="020F0502020204030204" pitchFamily="34" charset="0"/>
              </a:rPr>
              <a:t>The most difficult agent we trained it against is the Uniform agent</a:t>
            </a:r>
          </a:p>
          <a:p>
            <a:pPr marL="285750" indent="-285750" algn="l" rtl="0">
              <a:buFont typeface="Arial" panose="020B0604020202020204" pitchFamily="34" charset="0"/>
              <a:buChar char="•"/>
            </a:pPr>
            <a:r>
              <a:rPr lang="en-US" sz="2400" dirty="0">
                <a:latin typeface="Calibri" panose="020F0502020204030204" pitchFamily="34" charset="0"/>
              </a:rPr>
              <a:t>We took the </a:t>
            </a:r>
            <a:r>
              <a:rPr lang="en-US" dirty="0">
                <a:latin typeface="Calibri" panose="020F0502020204030204" pitchFamily="34" charset="0"/>
              </a:rPr>
              <a:t>DDQN agent that learned to play</a:t>
            </a:r>
            <a:r>
              <a:rPr lang="en-US" sz="2400" dirty="0">
                <a:latin typeface="Calibri" panose="020F0502020204030204" pitchFamily="34" charset="0"/>
              </a:rPr>
              <a:t> against the uniform agent and evaluated it against the rest of simple agents (Single, Double, Gaussian)</a:t>
            </a:r>
          </a:p>
          <a:p>
            <a:pPr marL="285750" indent="-285750" algn="l" rtl="0">
              <a:buFont typeface="Arial" panose="020B0604020202020204" pitchFamily="34" charset="0"/>
              <a:buChar char="•"/>
            </a:pPr>
            <a:endParaRPr lang="en-US" dirty="0">
              <a:latin typeface="Calibri" panose="020F0502020204030204" pitchFamily="34" charset="0"/>
            </a:endParaRPr>
          </a:p>
          <a:p>
            <a:pPr marL="285750" indent="-285750" algn="l" rtl="0">
              <a:buFont typeface="Arial" panose="020B0604020202020204" pitchFamily="34" charset="0"/>
              <a:buChar char="•"/>
            </a:pPr>
            <a:endParaRPr lang="en-US" sz="2400" dirty="0">
              <a:latin typeface="Calibri" panose="020F0502020204030204" pitchFamily="34" charset="0"/>
            </a:endParaRPr>
          </a:p>
          <a:p>
            <a:pPr marL="285750" indent="-285750" algn="l" rtl="0">
              <a:buFont typeface="Arial" panose="020B0604020202020204" pitchFamily="34" charset="0"/>
              <a:buChar char="•"/>
            </a:pPr>
            <a:endParaRPr lang="en-US" dirty="0">
              <a:latin typeface="Calibri" panose="020F0502020204030204" pitchFamily="34" charset="0"/>
            </a:endParaRPr>
          </a:p>
          <a:p>
            <a:pPr marL="285750" indent="-285750" algn="l" rtl="0">
              <a:buFont typeface="Arial" panose="020B0604020202020204" pitchFamily="34" charset="0"/>
              <a:buChar char="•"/>
            </a:pPr>
            <a:r>
              <a:rPr lang="en-US" sz="2400" dirty="0">
                <a:latin typeface="Calibri" panose="020F0502020204030204" pitchFamily="34" charset="0"/>
              </a:rPr>
              <a:t>The agent perform significantly better against the Gaussian agent in contrast to Single/Double agents</a:t>
            </a:r>
            <a:endParaRPr lang="en-US" sz="2400" dirty="0"/>
          </a:p>
        </p:txBody>
      </p:sp>
    </p:spTree>
    <p:extLst>
      <p:ext uri="{BB962C8B-B14F-4D97-AF65-F5344CB8AC3E}">
        <p14:creationId xmlns:p14="http://schemas.microsoft.com/office/powerpoint/2010/main" val="2052173331"/>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a:xfrm>
            <a:off x="1141413" y="410089"/>
            <a:ext cx="9905998" cy="1478570"/>
          </a:xfrm>
        </p:spPr>
        <p:txBody>
          <a:bodyPr/>
          <a:lstStyle/>
          <a:p>
            <a:r>
              <a:rPr lang="en-US" dirty="0"/>
              <a:t>Constructing the composite agent</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1888659"/>
            <a:ext cx="9905999" cy="3989995"/>
          </a:xfrm>
        </p:spPr>
        <p:txBody>
          <a:bodyPr>
            <a:normAutofit/>
          </a:bodyPr>
          <a:lstStyle/>
          <a:p>
            <a:pPr algn="l" rtl="0"/>
            <a:r>
              <a:rPr lang="en-US" sz="2400" b="1" dirty="0">
                <a:effectLst/>
                <a:latin typeface="Calibri" panose="020F0502020204030204" pitchFamily="34" charset="0"/>
                <a:ea typeface="Calibri" panose="020F0502020204030204" pitchFamily="34" charset="0"/>
              </a:rPr>
              <a:t>The original idea </a:t>
            </a:r>
            <a:r>
              <a:rPr lang="en-US" sz="2400" dirty="0">
                <a:effectLst/>
                <a:latin typeface="Calibri" panose="020F0502020204030204" pitchFamily="34" charset="0"/>
                <a:ea typeface="Calibri" panose="020F0502020204030204" pitchFamily="34" charset="0"/>
              </a:rPr>
              <a:t>that stands behind preparing the learning agents for battle, </a:t>
            </a:r>
            <a:r>
              <a:rPr lang="en-US" sz="2400" b="1" dirty="0">
                <a:effectLst/>
                <a:latin typeface="Calibri" panose="020F0502020204030204" pitchFamily="34" charset="0"/>
                <a:ea typeface="Calibri" panose="020F0502020204030204" pitchFamily="34" charset="0"/>
              </a:rPr>
              <a:t>hasn't led to any success</a:t>
            </a:r>
          </a:p>
          <a:p>
            <a:pPr algn="l" rtl="0"/>
            <a:r>
              <a:rPr lang="en-US" sz="2400" dirty="0">
                <a:effectLst/>
                <a:latin typeface="Calibri" panose="020F0502020204030204" pitchFamily="34" charset="0"/>
                <a:ea typeface="Calibri" panose="020F0502020204030204" pitchFamily="34" charset="0"/>
              </a:rPr>
              <a:t>Therefore, we had to </a:t>
            </a:r>
            <a:r>
              <a:rPr lang="en-US" sz="2400" b="1" dirty="0">
                <a:effectLst/>
                <a:latin typeface="Calibri" panose="020F0502020204030204" pitchFamily="34" charset="0"/>
                <a:ea typeface="Calibri" panose="020F0502020204030204" pitchFamily="34" charset="0"/>
              </a:rPr>
              <a:t>take another approach </a:t>
            </a:r>
            <a:r>
              <a:rPr lang="en-US" sz="2400" dirty="0">
                <a:effectLst/>
                <a:latin typeface="Calibri" panose="020F0502020204030204" pitchFamily="34" charset="0"/>
                <a:ea typeface="Calibri" panose="020F0502020204030204" pitchFamily="34" charset="0"/>
              </a:rPr>
              <a:t>in order to generify the agent strategy and its total potential against other unknown agents</a:t>
            </a:r>
          </a:p>
          <a:p>
            <a:pPr algn="l" rtl="0"/>
            <a:r>
              <a:rPr lang="en-US" sz="2400" dirty="0">
                <a:effectLst/>
                <a:latin typeface="Calibri" panose="020F0502020204030204" pitchFamily="34" charset="0"/>
                <a:ea typeface="Calibri" panose="020F0502020204030204" pitchFamily="34" charset="0"/>
              </a:rPr>
              <a:t>For that effort, we built a new agent called </a:t>
            </a:r>
            <a:r>
              <a:rPr lang="en-US" sz="2400" b="1" dirty="0">
                <a:effectLst/>
                <a:latin typeface="Calibri" panose="020F0502020204030204" pitchFamily="34" charset="0"/>
                <a:ea typeface="Calibri" panose="020F0502020204030204" pitchFamily="34" charset="0"/>
              </a:rPr>
              <a:t>'Composite Agent' </a:t>
            </a:r>
            <a:r>
              <a:rPr lang="en-US" sz="2400" dirty="0">
                <a:effectLst/>
                <a:latin typeface="Calibri" panose="020F0502020204030204" pitchFamily="34" charset="0"/>
                <a:ea typeface="Calibri" panose="020F0502020204030204" pitchFamily="34" charset="0"/>
              </a:rPr>
              <a:t>that is the combination of all simple agents</a:t>
            </a:r>
            <a:endParaRPr lang="en-US" dirty="0"/>
          </a:p>
        </p:txBody>
      </p:sp>
    </p:spTree>
    <p:extLst>
      <p:ext uri="{BB962C8B-B14F-4D97-AF65-F5344CB8AC3E}">
        <p14:creationId xmlns:p14="http://schemas.microsoft.com/office/powerpoint/2010/main" val="407014461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2472-A351-4F7E-9BC4-D1B680BA2383}"/>
              </a:ext>
            </a:extLst>
          </p:cNvPr>
          <p:cNvSpPr>
            <a:spLocks noGrp="1"/>
          </p:cNvSpPr>
          <p:nvPr>
            <p:ph type="title"/>
          </p:nvPr>
        </p:nvSpPr>
        <p:spPr>
          <a:xfrm>
            <a:off x="1890159" y="66190"/>
            <a:ext cx="10825301" cy="1478570"/>
          </a:xfrm>
        </p:spPr>
        <p:txBody>
          <a:bodyPr/>
          <a:lstStyle/>
          <a:p>
            <a:r>
              <a:rPr lang="en-US" dirty="0"/>
              <a:t>the composite agent</a:t>
            </a:r>
            <a:endParaRPr lang="he-IL" dirty="0"/>
          </a:p>
        </p:txBody>
      </p:sp>
      <p:sp>
        <p:nvSpPr>
          <p:cNvPr id="6" name="Content Placeholder 5">
            <a:extLst>
              <a:ext uri="{FF2B5EF4-FFF2-40B4-BE49-F238E27FC236}">
                <a16:creationId xmlns:a16="http://schemas.microsoft.com/office/drawing/2014/main" id="{886CDC23-0819-491E-902A-35590CA25DDC}"/>
              </a:ext>
            </a:extLst>
          </p:cNvPr>
          <p:cNvSpPr>
            <a:spLocks noGrp="1"/>
          </p:cNvSpPr>
          <p:nvPr>
            <p:ph idx="1"/>
          </p:nvPr>
        </p:nvSpPr>
        <p:spPr>
          <a:xfrm>
            <a:off x="831477" y="1200942"/>
            <a:ext cx="10529046" cy="5347775"/>
          </a:xfrm>
        </p:spPr>
        <p:txBody>
          <a:bodyPr>
            <a:normAutofit lnSpcReduction="10000"/>
          </a:bodyPr>
          <a:lstStyle/>
          <a:p>
            <a:pPr algn="just" rtl="0">
              <a:lnSpc>
                <a:spcPct val="107000"/>
              </a:lnSpc>
              <a:spcAft>
                <a:spcPts val="800"/>
              </a:spcAft>
            </a:pPr>
            <a:r>
              <a:rPr lang="en-US" sz="2400" dirty="0">
                <a:effectLst/>
                <a:latin typeface="Calibri" panose="020F0502020204030204" pitchFamily="34" charset="0"/>
                <a:ea typeface="Calibri" panose="020F0502020204030204" pitchFamily="34" charset="0"/>
              </a:rPr>
              <a:t>Its' strategy set to imitate one of the four simple agents at a time, for full episode period:</a:t>
            </a:r>
          </a:p>
          <a:p>
            <a:pPr algn="just" rtl="0">
              <a:lnSpc>
                <a:spcPct val="107000"/>
              </a:lnSpc>
              <a:spcAft>
                <a:spcPts val="800"/>
              </a:spcAft>
            </a:pPr>
            <a:endParaRPr lang="en-US" dirty="0">
              <a:latin typeface="Calibri" panose="020F0502020204030204" pitchFamily="34" charset="0"/>
              <a:ea typeface="Calibri" panose="020F0502020204030204" pitchFamily="34" charset="0"/>
            </a:endParaRPr>
          </a:p>
          <a:p>
            <a:pPr algn="just" rtl="0">
              <a:lnSpc>
                <a:spcPct val="107000"/>
              </a:lnSpc>
              <a:spcAft>
                <a:spcPts val="800"/>
              </a:spcAft>
            </a:pPr>
            <a:endParaRPr lang="en-US" sz="2400" dirty="0">
              <a:effectLst/>
              <a:latin typeface="Calibri" panose="020F0502020204030204" pitchFamily="34" charset="0"/>
              <a:ea typeface="Calibri" panose="020F0502020204030204" pitchFamily="34" charset="0"/>
            </a:endParaRPr>
          </a:p>
          <a:p>
            <a:pPr algn="just" rtl="0">
              <a:lnSpc>
                <a:spcPct val="107000"/>
              </a:lnSpc>
              <a:spcAft>
                <a:spcPts val="800"/>
              </a:spcAft>
            </a:pPr>
            <a:endParaRPr lang="en-US" sz="2400" dirty="0">
              <a:effectLst/>
              <a:latin typeface="Calibri" panose="020F0502020204030204" pitchFamily="34" charset="0"/>
              <a:ea typeface="Calibri" panose="020F0502020204030204" pitchFamily="34" charset="0"/>
            </a:endParaRPr>
          </a:p>
          <a:p>
            <a:pPr algn="just" rtl="0">
              <a:lnSpc>
                <a:spcPct val="107000"/>
              </a:lnSpc>
              <a:spcAft>
                <a:spcPts val="800"/>
              </a:spcAft>
            </a:pPr>
            <a:endParaRPr lang="en-US" sz="2400" dirty="0">
              <a:effectLst/>
              <a:latin typeface="Calibri" panose="020F0502020204030204" pitchFamily="34" charset="0"/>
              <a:ea typeface="Calibri" panose="020F0502020204030204" pitchFamily="34" charset="0"/>
            </a:endParaRPr>
          </a:p>
          <a:p>
            <a:pPr algn="l" rtl="0"/>
            <a:r>
              <a:rPr lang="en-US" sz="2400" dirty="0">
                <a:effectLst/>
                <a:latin typeface="Calibri" panose="020F0502020204030204" pitchFamily="34" charset="0"/>
                <a:ea typeface="Calibri" panose="020F0502020204030204" pitchFamily="34" charset="0"/>
              </a:rPr>
              <a:t>The agent learns from data samples generated from constant AND random agents, all at the same train process. </a:t>
            </a:r>
          </a:p>
          <a:p>
            <a:pPr algn="l" rtl="0"/>
            <a:r>
              <a:rPr lang="en-US" sz="2400" dirty="0">
                <a:effectLst/>
                <a:latin typeface="Calibri" panose="020F0502020204030204" pitchFamily="34" charset="0"/>
                <a:ea typeface="Calibri" panose="020F0502020204030204" pitchFamily="34" charset="0"/>
              </a:rPr>
              <a:t>The expectation: the Composite-Agent's strategy would out-perform each of the simple agents, separately</a:t>
            </a:r>
            <a:endParaRPr lang="en-US" dirty="0"/>
          </a:p>
        </p:txBody>
      </p:sp>
      <p:graphicFrame>
        <p:nvGraphicFramePr>
          <p:cNvPr id="8" name="Diagram 7">
            <a:extLst>
              <a:ext uri="{FF2B5EF4-FFF2-40B4-BE49-F238E27FC236}">
                <a16:creationId xmlns:a16="http://schemas.microsoft.com/office/drawing/2014/main" id="{6D81F247-9B38-4D37-A0E8-F12561AB057D}"/>
              </a:ext>
            </a:extLst>
          </p:cNvPr>
          <p:cNvGraphicFramePr/>
          <p:nvPr>
            <p:extLst>
              <p:ext uri="{D42A27DB-BD31-4B8C-83A1-F6EECF244321}">
                <p14:modId xmlns:p14="http://schemas.microsoft.com/office/powerpoint/2010/main" val="1876500073"/>
              </p:ext>
            </p:extLst>
          </p:nvPr>
        </p:nvGraphicFramePr>
        <p:xfrm>
          <a:off x="3162113" y="1748117"/>
          <a:ext cx="5181974" cy="2642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389082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a:xfrm>
            <a:off x="1141413" y="410089"/>
            <a:ext cx="9905998" cy="1478570"/>
          </a:xfrm>
        </p:spPr>
        <p:txBody>
          <a:bodyPr/>
          <a:lstStyle/>
          <a:p>
            <a:r>
              <a:rPr lang="en-US" dirty="0"/>
              <a:t>the composite agent – final evaluation</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1888659"/>
            <a:ext cx="9905999" cy="3989995"/>
          </a:xfrm>
        </p:spPr>
        <p:txBody>
          <a:bodyPr>
            <a:normAutofit/>
          </a:bodyPr>
          <a:lstStyle/>
          <a:p>
            <a:pPr algn="l" rtl="0"/>
            <a:r>
              <a:rPr lang="en-US" dirty="0">
                <a:latin typeface="Calibri" panose="020F0502020204030204" pitchFamily="34" charset="0"/>
              </a:rPr>
              <a:t>DDQN trained with the Composite agent, results:</a:t>
            </a:r>
          </a:p>
          <a:p>
            <a:pPr algn="l" rtl="0"/>
            <a:endParaRPr lang="en-US" dirty="0">
              <a:latin typeface="Calibri" panose="020F0502020204030204" pitchFamily="34" charset="0"/>
            </a:endParaRPr>
          </a:p>
          <a:p>
            <a:pPr algn="l" rtl="0"/>
            <a:endParaRPr lang="en-US" dirty="0">
              <a:latin typeface="Calibri" panose="020F0502020204030204" pitchFamily="34" charset="0"/>
            </a:endParaRPr>
          </a:p>
          <a:p>
            <a:pPr algn="l" rtl="0"/>
            <a:endParaRPr lang="en-US" dirty="0">
              <a:latin typeface="Calibri" panose="020F0502020204030204" pitchFamily="34" charset="0"/>
            </a:endParaRPr>
          </a:p>
          <a:p>
            <a:pPr algn="l" rtl="0"/>
            <a:r>
              <a:rPr lang="en-US" dirty="0" err="1">
                <a:latin typeface="Calibri" panose="020F0502020204030204" pitchFamily="34" charset="0"/>
              </a:rPr>
              <a:t>AlphaZero</a:t>
            </a:r>
            <a:r>
              <a:rPr lang="en-US" dirty="0">
                <a:latin typeface="Calibri" panose="020F0502020204030204" pitchFamily="34" charset="0"/>
              </a:rPr>
              <a:t> trained with the Composite agent, results:</a:t>
            </a:r>
            <a:endParaRPr lang="en-US" dirty="0"/>
          </a:p>
          <a:p>
            <a:pPr algn="l" rtl="0"/>
            <a:endParaRPr lang="en-US" dirty="0"/>
          </a:p>
        </p:txBody>
      </p:sp>
      <p:graphicFrame>
        <p:nvGraphicFramePr>
          <p:cNvPr id="4" name="Table 3">
            <a:extLst>
              <a:ext uri="{FF2B5EF4-FFF2-40B4-BE49-F238E27FC236}">
                <a16:creationId xmlns:a16="http://schemas.microsoft.com/office/drawing/2014/main" id="{879AE21A-6E94-4EA9-BD90-6F9ED58C7771}"/>
              </a:ext>
            </a:extLst>
          </p:cNvPr>
          <p:cNvGraphicFramePr>
            <a:graphicFrameLocks noGrp="1"/>
          </p:cNvGraphicFramePr>
          <p:nvPr>
            <p:extLst>
              <p:ext uri="{D42A27DB-BD31-4B8C-83A1-F6EECF244321}">
                <p14:modId xmlns:p14="http://schemas.microsoft.com/office/powerpoint/2010/main" val="2695865600"/>
              </p:ext>
            </p:extLst>
          </p:nvPr>
        </p:nvGraphicFramePr>
        <p:xfrm>
          <a:off x="3939522" y="2734052"/>
          <a:ext cx="4409759" cy="1295400"/>
        </p:xfrm>
        <a:graphic>
          <a:graphicData uri="http://schemas.openxmlformats.org/drawingml/2006/table">
            <a:tbl>
              <a:tblPr bandRow="1">
                <a:tableStyleId>{5C22544A-7EE6-4342-B048-85BDC9FD1C3A}</a:tableStyleId>
              </a:tblPr>
              <a:tblGrid>
                <a:gridCol w="740410">
                  <a:extLst>
                    <a:ext uri="{9D8B030D-6E8A-4147-A177-3AD203B41FA5}">
                      <a16:colId xmlns:a16="http://schemas.microsoft.com/office/drawing/2014/main" val="101728151"/>
                    </a:ext>
                  </a:extLst>
                </a:gridCol>
                <a:gridCol w="780098">
                  <a:extLst>
                    <a:ext uri="{9D8B030D-6E8A-4147-A177-3AD203B41FA5}">
                      <a16:colId xmlns:a16="http://schemas.microsoft.com/office/drawing/2014/main" val="2941098028"/>
                    </a:ext>
                  </a:extLst>
                </a:gridCol>
                <a:gridCol w="538798">
                  <a:extLst>
                    <a:ext uri="{9D8B030D-6E8A-4147-A177-3AD203B41FA5}">
                      <a16:colId xmlns:a16="http://schemas.microsoft.com/office/drawing/2014/main" val="3612532895"/>
                    </a:ext>
                  </a:extLst>
                </a:gridCol>
                <a:gridCol w="508635">
                  <a:extLst>
                    <a:ext uri="{9D8B030D-6E8A-4147-A177-3AD203B41FA5}">
                      <a16:colId xmlns:a16="http://schemas.microsoft.com/office/drawing/2014/main" val="1571626386"/>
                    </a:ext>
                  </a:extLst>
                </a:gridCol>
                <a:gridCol w="562610">
                  <a:extLst>
                    <a:ext uri="{9D8B030D-6E8A-4147-A177-3AD203B41FA5}">
                      <a16:colId xmlns:a16="http://schemas.microsoft.com/office/drawing/2014/main" val="364956422"/>
                    </a:ext>
                  </a:extLst>
                </a:gridCol>
                <a:gridCol w="678498">
                  <a:extLst>
                    <a:ext uri="{9D8B030D-6E8A-4147-A177-3AD203B41FA5}">
                      <a16:colId xmlns:a16="http://schemas.microsoft.com/office/drawing/2014/main" val="3432731180"/>
                    </a:ext>
                  </a:extLst>
                </a:gridCol>
                <a:gridCol w="600710">
                  <a:extLst>
                    <a:ext uri="{9D8B030D-6E8A-4147-A177-3AD203B41FA5}">
                      <a16:colId xmlns:a16="http://schemas.microsoft.com/office/drawing/2014/main" val="3632535403"/>
                    </a:ext>
                  </a:extLst>
                </a:gridCol>
              </a:tblGrid>
              <a:tr h="190500">
                <a:tc>
                  <a:txBody>
                    <a:bodyPr/>
                    <a:lstStyle/>
                    <a:p>
                      <a:pPr algn="ctr" rtl="1">
                        <a:lnSpc>
                          <a:spcPct val="107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Board Size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Model</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Single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Double</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Gaussian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Uniform</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01422492"/>
                  </a:ext>
                </a:extLst>
              </a:tr>
              <a:tr h="180975">
                <a:tc rowSpan="3">
                  <a:txBody>
                    <a:bodyPr/>
                    <a:lstStyle/>
                    <a:p>
                      <a:pPr algn="ctr" rtl="1">
                        <a:lnSpc>
                          <a:spcPct val="107000"/>
                        </a:lnSpc>
                        <a:spcAft>
                          <a:spcPts val="800"/>
                        </a:spcAft>
                      </a:pPr>
                      <a:r>
                        <a:rPr lang="en-US" sz="1100">
                          <a:effectLst/>
                        </a:rPr>
                        <a:t>As light</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10x10</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DDQN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32003594"/>
                  </a:ext>
                </a:extLst>
              </a:tr>
              <a:tr h="180975">
                <a:tc vMerge="1">
                  <a:txBody>
                    <a:bodyPr/>
                    <a:lstStyle/>
                    <a:p>
                      <a:endParaRPr lang="en-US"/>
                    </a:p>
                  </a:txBody>
                  <a:tcPr/>
                </a:tc>
                <a:tc>
                  <a:txBody>
                    <a:bodyPr/>
                    <a:lstStyle/>
                    <a:p>
                      <a:pPr algn="ctr" rtl="1">
                        <a:lnSpc>
                          <a:spcPct val="107000"/>
                        </a:lnSpc>
                        <a:spcAft>
                          <a:spcPts val="800"/>
                        </a:spcAft>
                      </a:pPr>
                      <a:r>
                        <a:rPr lang="en-US" sz="1100">
                          <a:effectLst/>
                        </a:rPr>
                        <a:t>20x20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DDQN</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27261430"/>
                  </a:ext>
                </a:extLst>
              </a:tr>
              <a:tr h="190500">
                <a:tc vMerge="1">
                  <a:txBody>
                    <a:bodyPr/>
                    <a:lstStyle/>
                    <a:p>
                      <a:endParaRPr lang="en-US"/>
                    </a:p>
                  </a:txBody>
                  <a:tcPr/>
                </a:tc>
                <a:tc>
                  <a:txBody>
                    <a:bodyPr/>
                    <a:lstStyle/>
                    <a:p>
                      <a:pPr algn="ctr" rtl="1">
                        <a:lnSpc>
                          <a:spcPct val="107000"/>
                        </a:lnSpc>
                        <a:spcAft>
                          <a:spcPts val="800"/>
                        </a:spcAft>
                      </a:pPr>
                      <a:r>
                        <a:rPr lang="en-US" sz="1100">
                          <a:effectLst/>
                        </a:rPr>
                        <a:t>30x30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DDQN</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20318206"/>
                  </a:ext>
                </a:extLst>
              </a:tr>
              <a:tr h="180975">
                <a:tc rowSpan="3">
                  <a:txBody>
                    <a:bodyPr/>
                    <a:lstStyle/>
                    <a:p>
                      <a:pPr algn="ctr" rtl="1">
                        <a:lnSpc>
                          <a:spcPct val="107000"/>
                        </a:lnSpc>
                        <a:spcAft>
                          <a:spcPts val="800"/>
                        </a:spcAft>
                      </a:pPr>
                      <a:r>
                        <a:rPr lang="en-US" sz="1100">
                          <a:effectLst/>
                        </a:rPr>
                        <a:t>As zombie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10x10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DDQN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68647713"/>
                  </a:ext>
                </a:extLst>
              </a:tr>
              <a:tr h="180975">
                <a:tc vMerge="1">
                  <a:txBody>
                    <a:bodyPr/>
                    <a:lstStyle/>
                    <a:p>
                      <a:endParaRPr lang="en-US"/>
                    </a:p>
                  </a:txBody>
                  <a:tcPr/>
                </a:tc>
                <a:tc>
                  <a:txBody>
                    <a:bodyPr/>
                    <a:lstStyle/>
                    <a:p>
                      <a:pPr algn="ctr" rtl="1">
                        <a:lnSpc>
                          <a:spcPct val="107000"/>
                        </a:lnSpc>
                        <a:spcAft>
                          <a:spcPts val="800"/>
                        </a:spcAft>
                      </a:pPr>
                      <a:r>
                        <a:rPr lang="en-US" sz="1100">
                          <a:effectLst/>
                        </a:rPr>
                        <a:t>20x20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DDQN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0</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13874139"/>
                  </a:ext>
                </a:extLst>
              </a:tr>
              <a:tr h="190500">
                <a:tc vMerge="1">
                  <a:txBody>
                    <a:bodyPr/>
                    <a:lstStyle/>
                    <a:p>
                      <a:endParaRPr lang="en-US"/>
                    </a:p>
                  </a:txBody>
                  <a:tcPr/>
                </a:tc>
                <a:tc>
                  <a:txBody>
                    <a:bodyPr/>
                    <a:lstStyle/>
                    <a:p>
                      <a:pPr algn="ctr" rtl="1">
                        <a:lnSpc>
                          <a:spcPct val="107000"/>
                        </a:lnSpc>
                        <a:spcAft>
                          <a:spcPts val="800"/>
                        </a:spcAft>
                      </a:pPr>
                      <a:r>
                        <a:rPr lang="en-US" sz="1100">
                          <a:effectLst/>
                        </a:rPr>
                        <a:t>30x30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DDQN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a:effectLst/>
                        </a:rPr>
                        <a:t>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dirty="0">
                          <a:effectLst/>
                        </a:rPr>
                        <a:t>0</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09632565"/>
                  </a:ext>
                </a:extLst>
              </a:tr>
            </a:tbl>
          </a:graphicData>
        </a:graphic>
      </p:graphicFrame>
      <p:graphicFrame>
        <p:nvGraphicFramePr>
          <p:cNvPr id="5" name="Table 4">
            <a:extLst>
              <a:ext uri="{FF2B5EF4-FFF2-40B4-BE49-F238E27FC236}">
                <a16:creationId xmlns:a16="http://schemas.microsoft.com/office/drawing/2014/main" id="{0412ADFE-2B9F-4195-B74E-63F0DDB4D509}"/>
              </a:ext>
            </a:extLst>
          </p:cNvPr>
          <p:cNvGraphicFramePr>
            <a:graphicFrameLocks noGrp="1"/>
          </p:cNvGraphicFramePr>
          <p:nvPr>
            <p:extLst>
              <p:ext uri="{D42A27DB-BD31-4B8C-83A1-F6EECF244321}">
                <p14:modId xmlns:p14="http://schemas.microsoft.com/office/powerpoint/2010/main" val="2281269402"/>
              </p:ext>
            </p:extLst>
          </p:nvPr>
        </p:nvGraphicFramePr>
        <p:xfrm>
          <a:off x="3447396" y="4771161"/>
          <a:ext cx="5394009" cy="1295400"/>
        </p:xfrm>
        <a:graphic>
          <a:graphicData uri="http://schemas.openxmlformats.org/drawingml/2006/table">
            <a:tbl>
              <a:tblPr bandRow="1">
                <a:tableStyleId>{5C22544A-7EE6-4342-B048-85BDC9FD1C3A}</a:tableStyleId>
              </a:tblPr>
              <a:tblGrid>
                <a:gridCol w="740410">
                  <a:extLst>
                    <a:ext uri="{9D8B030D-6E8A-4147-A177-3AD203B41FA5}">
                      <a16:colId xmlns:a16="http://schemas.microsoft.com/office/drawing/2014/main" val="101728151"/>
                    </a:ext>
                  </a:extLst>
                </a:gridCol>
                <a:gridCol w="780098">
                  <a:extLst>
                    <a:ext uri="{9D8B030D-6E8A-4147-A177-3AD203B41FA5}">
                      <a16:colId xmlns:a16="http://schemas.microsoft.com/office/drawing/2014/main" val="2941098028"/>
                    </a:ext>
                  </a:extLst>
                </a:gridCol>
                <a:gridCol w="751523">
                  <a:extLst>
                    <a:ext uri="{9D8B030D-6E8A-4147-A177-3AD203B41FA5}">
                      <a16:colId xmlns:a16="http://schemas.microsoft.com/office/drawing/2014/main" val="3612532895"/>
                    </a:ext>
                  </a:extLst>
                </a:gridCol>
                <a:gridCol w="867410">
                  <a:extLst>
                    <a:ext uri="{9D8B030D-6E8A-4147-A177-3AD203B41FA5}">
                      <a16:colId xmlns:a16="http://schemas.microsoft.com/office/drawing/2014/main" val="1571626386"/>
                    </a:ext>
                  </a:extLst>
                </a:gridCol>
                <a:gridCol w="938848">
                  <a:extLst>
                    <a:ext uri="{9D8B030D-6E8A-4147-A177-3AD203B41FA5}">
                      <a16:colId xmlns:a16="http://schemas.microsoft.com/office/drawing/2014/main" val="364956422"/>
                    </a:ext>
                  </a:extLst>
                </a:gridCol>
                <a:gridCol w="676910">
                  <a:extLst>
                    <a:ext uri="{9D8B030D-6E8A-4147-A177-3AD203B41FA5}">
                      <a16:colId xmlns:a16="http://schemas.microsoft.com/office/drawing/2014/main" val="3432731180"/>
                    </a:ext>
                  </a:extLst>
                </a:gridCol>
                <a:gridCol w="638810">
                  <a:extLst>
                    <a:ext uri="{9D8B030D-6E8A-4147-A177-3AD203B41FA5}">
                      <a16:colId xmlns:a16="http://schemas.microsoft.com/office/drawing/2014/main" val="3632535403"/>
                    </a:ext>
                  </a:extLst>
                </a:gridCol>
              </a:tblGrid>
              <a:tr h="190500">
                <a:tc>
                  <a:txBody>
                    <a:bodyPr/>
                    <a:lstStyle/>
                    <a:p>
                      <a:pPr algn="ctr" rtl="1">
                        <a:lnSpc>
                          <a:spcPct val="107000"/>
                        </a:lnSpc>
                        <a:spcAft>
                          <a:spcPts val="80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kern="1200" dirty="0">
                          <a:solidFill>
                            <a:schemeClr val="dk1"/>
                          </a:solidFill>
                          <a:effectLst/>
                          <a:latin typeface="+mn-lt"/>
                          <a:ea typeface="+mn-ea"/>
                          <a:cs typeface="+mn-cs"/>
                        </a:rPr>
                        <a:t>Board Size</a:t>
                      </a:r>
                    </a:p>
                  </a:txBody>
                  <a:tcPr marL="68580" marR="68580" marT="0" marB="0"/>
                </a:tc>
                <a:tc>
                  <a:txBody>
                    <a:bodyPr/>
                    <a:lstStyle/>
                    <a:p>
                      <a:pPr algn="ctr">
                        <a:lnSpc>
                          <a:spcPct val="107000"/>
                        </a:lnSpc>
                        <a:spcAft>
                          <a:spcPts val="800"/>
                        </a:spcAft>
                      </a:pPr>
                      <a:r>
                        <a:rPr lang="en-US" sz="1100" kern="1200" dirty="0">
                          <a:solidFill>
                            <a:schemeClr val="dk1"/>
                          </a:solidFill>
                          <a:effectLst/>
                          <a:latin typeface="+mn-lt"/>
                          <a:ea typeface="+mn-ea"/>
                          <a:cs typeface="+mn-cs"/>
                        </a:rPr>
                        <a:t>Model</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SingleAction</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DoubleAction</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Gaussian</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Uniform</a:t>
                      </a:r>
                    </a:p>
                  </a:txBody>
                  <a:tcPr marL="68580" marR="68580" marT="0" marB="0" anchor="ctr"/>
                </a:tc>
                <a:extLst>
                  <a:ext uri="{0D108BD9-81ED-4DB2-BD59-A6C34878D82A}">
                    <a16:rowId xmlns:a16="http://schemas.microsoft.com/office/drawing/2014/main" val="3201422492"/>
                  </a:ext>
                </a:extLst>
              </a:tr>
              <a:tr h="180975">
                <a:tc rowSpan="3">
                  <a:txBody>
                    <a:bodyPr/>
                    <a:lstStyle/>
                    <a:p>
                      <a:pPr algn="ctr" rtl="1">
                        <a:lnSpc>
                          <a:spcPct val="107000"/>
                        </a:lnSpc>
                        <a:spcAft>
                          <a:spcPts val="800"/>
                        </a:spcAft>
                      </a:pPr>
                      <a:r>
                        <a:rPr lang="en-US" sz="1100">
                          <a:effectLst/>
                        </a:rPr>
                        <a:t>As light</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kern="1200">
                          <a:solidFill>
                            <a:schemeClr val="dk1"/>
                          </a:solidFill>
                          <a:effectLst/>
                          <a:latin typeface="+mn-lt"/>
                          <a:ea typeface="+mn-ea"/>
                          <a:cs typeface="+mn-cs"/>
                        </a:rPr>
                        <a:t>10x10</a:t>
                      </a:r>
                    </a:p>
                  </a:txBody>
                  <a:tcPr marL="68580" marR="68580" marT="0" marB="0"/>
                </a:tc>
                <a:tc>
                  <a:txBody>
                    <a:bodyPr/>
                    <a:lstStyle/>
                    <a:p>
                      <a:pPr algn="ctr">
                        <a:lnSpc>
                          <a:spcPct val="107000"/>
                        </a:lnSpc>
                        <a:spcAft>
                          <a:spcPts val="800"/>
                        </a:spcAft>
                      </a:pPr>
                      <a:r>
                        <a:rPr lang="en-US" sz="1100" kern="1200" dirty="0" err="1">
                          <a:solidFill>
                            <a:schemeClr val="dk1"/>
                          </a:solidFill>
                          <a:effectLst/>
                          <a:latin typeface="+mn-lt"/>
                          <a:ea typeface="+mn-ea"/>
                          <a:cs typeface="+mn-cs"/>
                        </a:rPr>
                        <a:t>AlphaZero</a:t>
                      </a:r>
                      <a:endParaRPr lang="en-US" sz="1100" kern="1200" dirty="0">
                        <a:solidFill>
                          <a:schemeClr val="dk1"/>
                        </a:solidFill>
                        <a:effectLst/>
                        <a:latin typeface="+mn-lt"/>
                        <a:ea typeface="+mn-ea"/>
                        <a:cs typeface="+mn-cs"/>
                      </a:endParaRP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extLst>
                  <a:ext uri="{0D108BD9-81ED-4DB2-BD59-A6C34878D82A}">
                    <a16:rowId xmlns:a16="http://schemas.microsoft.com/office/drawing/2014/main" val="1732003594"/>
                  </a:ext>
                </a:extLst>
              </a:tr>
              <a:tr h="180975">
                <a:tc vMerge="1">
                  <a:txBody>
                    <a:bodyPr/>
                    <a:lstStyle/>
                    <a:p>
                      <a:endParaRPr lang="en-US"/>
                    </a:p>
                  </a:txBody>
                  <a:tcPr/>
                </a:tc>
                <a:tc>
                  <a:txBody>
                    <a:bodyPr/>
                    <a:lstStyle/>
                    <a:p>
                      <a:pPr algn="ctr" rtl="1">
                        <a:lnSpc>
                          <a:spcPct val="107000"/>
                        </a:lnSpc>
                        <a:spcAft>
                          <a:spcPts val="800"/>
                        </a:spcAft>
                      </a:pPr>
                      <a:r>
                        <a:rPr lang="en-US" sz="1100" kern="1200">
                          <a:solidFill>
                            <a:schemeClr val="dk1"/>
                          </a:solidFill>
                          <a:effectLst/>
                          <a:latin typeface="+mn-lt"/>
                          <a:ea typeface="+mn-ea"/>
                          <a:cs typeface="+mn-cs"/>
                        </a:rPr>
                        <a:t>20x20</a:t>
                      </a:r>
                    </a:p>
                  </a:txBody>
                  <a:tcPr marL="68580" marR="68580" marT="0" marB="0"/>
                </a:tc>
                <a:tc>
                  <a:txBody>
                    <a:bodyPr/>
                    <a:lstStyle/>
                    <a:p>
                      <a:pPr algn="ctr">
                        <a:lnSpc>
                          <a:spcPct val="107000"/>
                        </a:lnSpc>
                        <a:spcAft>
                          <a:spcPts val="800"/>
                        </a:spcAft>
                      </a:pPr>
                      <a:r>
                        <a:rPr lang="en-US" sz="1100" kern="1200">
                          <a:solidFill>
                            <a:schemeClr val="dk1"/>
                          </a:solidFill>
                          <a:effectLst/>
                          <a:latin typeface="+mn-lt"/>
                          <a:ea typeface="+mn-ea"/>
                          <a:cs typeface="+mn-cs"/>
                        </a:rPr>
                        <a:t>AlphaZero</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extLst>
                  <a:ext uri="{0D108BD9-81ED-4DB2-BD59-A6C34878D82A}">
                    <a16:rowId xmlns:a16="http://schemas.microsoft.com/office/drawing/2014/main" val="3827261430"/>
                  </a:ext>
                </a:extLst>
              </a:tr>
              <a:tr h="190500">
                <a:tc vMerge="1">
                  <a:txBody>
                    <a:bodyPr/>
                    <a:lstStyle/>
                    <a:p>
                      <a:endParaRPr lang="en-US"/>
                    </a:p>
                  </a:txBody>
                  <a:tcPr/>
                </a:tc>
                <a:tc>
                  <a:txBody>
                    <a:bodyPr/>
                    <a:lstStyle/>
                    <a:p>
                      <a:pPr algn="ctr" rtl="1">
                        <a:lnSpc>
                          <a:spcPct val="107000"/>
                        </a:lnSpc>
                        <a:spcAft>
                          <a:spcPts val="800"/>
                        </a:spcAft>
                      </a:pPr>
                      <a:r>
                        <a:rPr lang="en-US" sz="1100" kern="1200">
                          <a:solidFill>
                            <a:schemeClr val="dk1"/>
                          </a:solidFill>
                          <a:effectLst/>
                          <a:latin typeface="+mn-lt"/>
                          <a:ea typeface="+mn-ea"/>
                          <a:cs typeface="+mn-cs"/>
                        </a:rPr>
                        <a:t>30x30</a:t>
                      </a:r>
                    </a:p>
                  </a:txBody>
                  <a:tcPr marL="68580" marR="68580" marT="0" marB="0"/>
                </a:tc>
                <a:tc>
                  <a:txBody>
                    <a:bodyPr/>
                    <a:lstStyle/>
                    <a:p>
                      <a:pPr algn="ctr">
                        <a:lnSpc>
                          <a:spcPct val="107000"/>
                        </a:lnSpc>
                        <a:spcAft>
                          <a:spcPts val="800"/>
                        </a:spcAft>
                      </a:pPr>
                      <a:r>
                        <a:rPr lang="en-US" sz="1100" kern="1200">
                          <a:solidFill>
                            <a:schemeClr val="dk1"/>
                          </a:solidFill>
                          <a:effectLst/>
                          <a:latin typeface="+mn-lt"/>
                          <a:ea typeface="+mn-ea"/>
                          <a:cs typeface="+mn-cs"/>
                        </a:rPr>
                        <a:t>AlphaZero</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extLst>
                  <a:ext uri="{0D108BD9-81ED-4DB2-BD59-A6C34878D82A}">
                    <a16:rowId xmlns:a16="http://schemas.microsoft.com/office/drawing/2014/main" val="3220318206"/>
                  </a:ext>
                </a:extLst>
              </a:tr>
              <a:tr h="180975">
                <a:tc rowSpan="3">
                  <a:txBody>
                    <a:bodyPr/>
                    <a:lstStyle/>
                    <a:p>
                      <a:pPr algn="ctr" rtl="1">
                        <a:lnSpc>
                          <a:spcPct val="107000"/>
                        </a:lnSpc>
                        <a:spcAft>
                          <a:spcPts val="800"/>
                        </a:spcAft>
                      </a:pPr>
                      <a:r>
                        <a:rPr lang="en-US" sz="1100">
                          <a:effectLst/>
                        </a:rPr>
                        <a:t>As zombie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algn="ctr" rtl="1">
                        <a:lnSpc>
                          <a:spcPct val="107000"/>
                        </a:lnSpc>
                        <a:spcAft>
                          <a:spcPts val="800"/>
                        </a:spcAft>
                      </a:pPr>
                      <a:r>
                        <a:rPr lang="en-US" sz="1100" kern="1200">
                          <a:solidFill>
                            <a:schemeClr val="dk1"/>
                          </a:solidFill>
                          <a:effectLst/>
                          <a:latin typeface="+mn-lt"/>
                          <a:ea typeface="+mn-ea"/>
                          <a:cs typeface="+mn-cs"/>
                        </a:rPr>
                        <a:t>10x10</a:t>
                      </a:r>
                    </a:p>
                  </a:txBody>
                  <a:tcPr marL="68580" marR="68580" marT="0" marB="0"/>
                </a:tc>
                <a:tc>
                  <a:txBody>
                    <a:bodyPr/>
                    <a:lstStyle/>
                    <a:p>
                      <a:pPr algn="ctr">
                        <a:lnSpc>
                          <a:spcPct val="107000"/>
                        </a:lnSpc>
                        <a:spcAft>
                          <a:spcPts val="800"/>
                        </a:spcAft>
                      </a:pPr>
                      <a:r>
                        <a:rPr lang="en-US" sz="1100" kern="1200">
                          <a:solidFill>
                            <a:schemeClr val="dk1"/>
                          </a:solidFill>
                          <a:effectLst/>
                          <a:latin typeface="+mn-lt"/>
                          <a:ea typeface="+mn-ea"/>
                          <a:cs typeface="+mn-cs"/>
                        </a:rPr>
                        <a:t>AlphaZero</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extLst>
                  <a:ext uri="{0D108BD9-81ED-4DB2-BD59-A6C34878D82A}">
                    <a16:rowId xmlns:a16="http://schemas.microsoft.com/office/drawing/2014/main" val="568647713"/>
                  </a:ext>
                </a:extLst>
              </a:tr>
              <a:tr h="180975">
                <a:tc vMerge="1">
                  <a:txBody>
                    <a:bodyPr/>
                    <a:lstStyle/>
                    <a:p>
                      <a:endParaRPr lang="en-US"/>
                    </a:p>
                  </a:txBody>
                  <a:tcPr/>
                </a:tc>
                <a:tc>
                  <a:txBody>
                    <a:bodyPr/>
                    <a:lstStyle/>
                    <a:p>
                      <a:pPr algn="ctr" rtl="1">
                        <a:lnSpc>
                          <a:spcPct val="107000"/>
                        </a:lnSpc>
                        <a:spcAft>
                          <a:spcPts val="800"/>
                        </a:spcAft>
                      </a:pPr>
                      <a:r>
                        <a:rPr lang="en-US" sz="1100" kern="1200">
                          <a:solidFill>
                            <a:schemeClr val="dk1"/>
                          </a:solidFill>
                          <a:effectLst/>
                          <a:latin typeface="+mn-lt"/>
                          <a:ea typeface="+mn-ea"/>
                          <a:cs typeface="+mn-cs"/>
                        </a:rPr>
                        <a:t>20x20</a:t>
                      </a:r>
                    </a:p>
                  </a:txBody>
                  <a:tcPr marL="68580" marR="68580" marT="0" marB="0"/>
                </a:tc>
                <a:tc>
                  <a:txBody>
                    <a:bodyPr/>
                    <a:lstStyle/>
                    <a:p>
                      <a:pPr algn="ctr">
                        <a:lnSpc>
                          <a:spcPct val="107000"/>
                        </a:lnSpc>
                        <a:spcAft>
                          <a:spcPts val="800"/>
                        </a:spcAft>
                      </a:pPr>
                      <a:r>
                        <a:rPr lang="en-US" sz="1100" kern="1200">
                          <a:solidFill>
                            <a:schemeClr val="dk1"/>
                          </a:solidFill>
                          <a:effectLst/>
                          <a:latin typeface="+mn-lt"/>
                          <a:ea typeface="+mn-ea"/>
                          <a:cs typeface="+mn-cs"/>
                        </a:rPr>
                        <a:t>AlphaZero</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1</a:t>
                      </a:r>
                    </a:p>
                  </a:txBody>
                  <a:tcPr marL="68580" marR="68580" marT="0" marB="0" anchor="ctr"/>
                </a:tc>
                <a:extLst>
                  <a:ext uri="{0D108BD9-81ED-4DB2-BD59-A6C34878D82A}">
                    <a16:rowId xmlns:a16="http://schemas.microsoft.com/office/drawing/2014/main" val="3413874139"/>
                  </a:ext>
                </a:extLst>
              </a:tr>
              <a:tr h="190500">
                <a:tc vMerge="1">
                  <a:txBody>
                    <a:bodyPr/>
                    <a:lstStyle/>
                    <a:p>
                      <a:endParaRPr lang="en-US"/>
                    </a:p>
                  </a:txBody>
                  <a:tcPr/>
                </a:tc>
                <a:tc>
                  <a:txBody>
                    <a:bodyPr/>
                    <a:lstStyle/>
                    <a:p>
                      <a:pPr algn="ctr" rtl="1">
                        <a:lnSpc>
                          <a:spcPct val="107000"/>
                        </a:lnSpc>
                        <a:spcAft>
                          <a:spcPts val="800"/>
                        </a:spcAft>
                      </a:pPr>
                      <a:r>
                        <a:rPr lang="en-US" sz="1100" kern="1200">
                          <a:solidFill>
                            <a:schemeClr val="dk1"/>
                          </a:solidFill>
                          <a:effectLst/>
                          <a:latin typeface="+mn-lt"/>
                          <a:ea typeface="+mn-ea"/>
                          <a:cs typeface="+mn-cs"/>
                        </a:rPr>
                        <a:t>30x30</a:t>
                      </a:r>
                    </a:p>
                  </a:txBody>
                  <a:tcPr marL="68580" marR="68580" marT="0" marB="0"/>
                </a:tc>
                <a:tc>
                  <a:txBody>
                    <a:bodyPr/>
                    <a:lstStyle/>
                    <a:p>
                      <a:pPr algn="ctr">
                        <a:lnSpc>
                          <a:spcPct val="107000"/>
                        </a:lnSpc>
                        <a:spcAft>
                          <a:spcPts val="800"/>
                        </a:spcAft>
                      </a:pPr>
                      <a:r>
                        <a:rPr lang="en-US" sz="1100" kern="1200">
                          <a:solidFill>
                            <a:schemeClr val="dk1"/>
                          </a:solidFill>
                          <a:effectLst/>
                          <a:latin typeface="+mn-lt"/>
                          <a:ea typeface="+mn-ea"/>
                          <a:cs typeface="+mn-cs"/>
                        </a:rPr>
                        <a:t>AlphaZero</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1</a:t>
                      </a:r>
                    </a:p>
                  </a:txBody>
                  <a:tcPr marL="68580" marR="68580" marT="0" marB="0" anchor="ctr"/>
                </a:tc>
                <a:tc>
                  <a:txBody>
                    <a:bodyPr/>
                    <a:lstStyle/>
                    <a:p>
                      <a:pPr algn="ctr">
                        <a:lnSpc>
                          <a:spcPct val="107000"/>
                        </a:lnSpc>
                        <a:spcAft>
                          <a:spcPts val="800"/>
                        </a:spcAft>
                      </a:pPr>
                      <a:r>
                        <a:rPr lang="en-US" sz="1100" kern="120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0</a:t>
                      </a:r>
                    </a:p>
                  </a:txBody>
                  <a:tcPr marL="68580" marR="68580" marT="0" marB="0" anchor="ctr"/>
                </a:tc>
                <a:tc>
                  <a:txBody>
                    <a:bodyPr/>
                    <a:lstStyle/>
                    <a:p>
                      <a:pPr algn="ctr">
                        <a:lnSpc>
                          <a:spcPct val="107000"/>
                        </a:lnSpc>
                        <a:spcAft>
                          <a:spcPts val="800"/>
                        </a:spcAft>
                      </a:pPr>
                      <a:r>
                        <a:rPr lang="en-US" sz="1100" kern="1200" dirty="0">
                          <a:solidFill>
                            <a:schemeClr val="dk1"/>
                          </a:solidFill>
                          <a:effectLst/>
                          <a:latin typeface="+mn-lt"/>
                          <a:ea typeface="+mn-ea"/>
                          <a:cs typeface="+mn-cs"/>
                        </a:rPr>
                        <a:t>0</a:t>
                      </a:r>
                    </a:p>
                  </a:txBody>
                  <a:tcPr marL="68580" marR="68580" marT="0" marB="0" anchor="ctr"/>
                </a:tc>
                <a:extLst>
                  <a:ext uri="{0D108BD9-81ED-4DB2-BD59-A6C34878D82A}">
                    <a16:rowId xmlns:a16="http://schemas.microsoft.com/office/drawing/2014/main" val="3309632565"/>
                  </a:ext>
                </a:extLst>
              </a:tr>
            </a:tbl>
          </a:graphicData>
        </a:graphic>
      </p:graphicFrame>
    </p:spTree>
    <p:extLst>
      <p:ext uri="{BB962C8B-B14F-4D97-AF65-F5344CB8AC3E}">
        <p14:creationId xmlns:p14="http://schemas.microsoft.com/office/powerpoint/2010/main" val="1935550873"/>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3AF7BC-C9D5-4D48-84C5-8527144BCF8C}"/>
              </a:ext>
            </a:extLst>
          </p:cNvPr>
          <p:cNvSpPr txBox="1"/>
          <p:nvPr/>
        </p:nvSpPr>
        <p:spPr>
          <a:xfrm>
            <a:off x="1520077" y="791798"/>
            <a:ext cx="9528922"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all" spc="0" normalizeH="0" baseline="0" noProof="0" dirty="0">
                <a:ln>
                  <a:noFill/>
                </a:ln>
                <a:solidFill>
                  <a:prstClr val="white"/>
                </a:solidFill>
                <a:effectLst/>
                <a:uLnTx/>
                <a:uFillTx/>
                <a:latin typeface="Tw Cen MT" panose="020B0602020104020603"/>
                <a:ea typeface="+mn-ea"/>
                <a:cs typeface="+mn-cs"/>
              </a:rPr>
              <a:t>The competition – results</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1" name="Content Placeholder 5">
            <a:extLst>
              <a:ext uri="{FF2B5EF4-FFF2-40B4-BE49-F238E27FC236}">
                <a16:creationId xmlns:a16="http://schemas.microsoft.com/office/drawing/2014/main" id="{DE5048D3-72BB-4FB7-A353-E1985B8607DD}"/>
              </a:ext>
            </a:extLst>
          </p:cNvPr>
          <p:cNvSpPr>
            <a:spLocks noGrp="1"/>
          </p:cNvSpPr>
          <p:nvPr>
            <p:ph idx="1"/>
          </p:nvPr>
        </p:nvSpPr>
        <p:spPr>
          <a:xfrm>
            <a:off x="1048871" y="1861923"/>
            <a:ext cx="10293724" cy="3637924"/>
          </a:xfrm>
        </p:spPr>
        <p:txBody>
          <a:bodyPr>
            <a:normAutofit lnSpcReduction="10000"/>
          </a:bodyPr>
          <a:lstStyle/>
          <a:p>
            <a:pPr marL="285750" indent="-285750" algn="l" rtl="0">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The DDQN and </a:t>
            </a:r>
            <a:r>
              <a:rPr lang="en-US" sz="2400" dirty="0" err="1">
                <a:effectLst/>
                <a:latin typeface="Calibri" panose="020F0502020204030204" pitchFamily="34" charset="0"/>
                <a:ea typeface="Calibri" panose="020F0502020204030204" pitchFamily="34" charset="0"/>
              </a:rPr>
              <a:t>AlphaZero</a:t>
            </a:r>
            <a:r>
              <a:rPr lang="en-US" sz="2400" dirty="0">
                <a:effectLst/>
                <a:latin typeface="Calibri" panose="020F0502020204030204" pitchFamily="34" charset="0"/>
                <a:ea typeface="Calibri" panose="020F0502020204030204" pitchFamily="34" charset="0"/>
              </a:rPr>
              <a:t> agents played both as the zombie and light player</a:t>
            </a:r>
            <a:r>
              <a:rPr lang="en-US" dirty="0">
                <a:effectLst/>
                <a:latin typeface="Calibri" panose="020F0502020204030204" pitchFamily="34" charset="0"/>
                <a:ea typeface="Calibri" panose="020F0502020204030204" pitchFamily="34" charset="0"/>
              </a:rPr>
              <a:t>, in every game board (squared boards of 10, 20, 30)</a:t>
            </a:r>
          </a:p>
          <a:p>
            <a:pPr marL="285750" indent="-285750" algn="l" rtl="0">
              <a:buFont typeface="Arial" panose="020B0604020202020204" pitchFamily="34" charset="0"/>
              <a:buChar char="•"/>
            </a:pPr>
            <a:r>
              <a:rPr lang="en-US" dirty="0">
                <a:effectLst/>
                <a:latin typeface="Calibri" panose="020F0502020204030204" pitchFamily="34" charset="0"/>
                <a:ea typeface="Calibri" panose="020F0502020204030204" pitchFamily="34" charset="0"/>
              </a:rPr>
              <a:t>In all competition scenarios the DDQN algorithm managed to overcome or substantially defeat </a:t>
            </a:r>
            <a:r>
              <a:rPr lang="en-US" dirty="0" err="1">
                <a:effectLst/>
                <a:latin typeface="Calibri" panose="020F0502020204030204" pitchFamily="34" charset="0"/>
                <a:ea typeface="Calibri" panose="020F0502020204030204" pitchFamily="34" charset="0"/>
              </a:rPr>
              <a:t>AlphaZero</a:t>
            </a:r>
            <a:endParaRPr lang="en-US" dirty="0">
              <a:effectLst/>
              <a:latin typeface="Calibri" panose="020F0502020204030204" pitchFamily="34" charset="0"/>
              <a:ea typeface="Calibri" panose="020F0502020204030204" pitchFamily="34" charset="0"/>
            </a:endParaRPr>
          </a:p>
          <a:p>
            <a:pPr marL="285750" indent="-285750" algn="l" rtl="0">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Not intuitive results - explained by:</a:t>
            </a:r>
          </a:p>
          <a:p>
            <a:pPr marL="742950" lvl="1" indent="-285750" algn="l" rtl="0"/>
            <a:r>
              <a:rPr lang="en-US" dirty="0">
                <a:effectLst/>
                <a:latin typeface="Calibri" panose="020F0502020204030204" pitchFamily="34" charset="0"/>
                <a:ea typeface="Calibri" panose="020F0502020204030204" pitchFamily="34" charset="0"/>
              </a:rPr>
              <a:t>The massive amount of </a:t>
            </a:r>
            <a:r>
              <a:rPr lang="en-US" dirty="0" err="1">
                <a:effectLst/>
                <a:latin typeface="Calibri" panose="020F0502020204030204" pitchFamily="34" charset="0"/>
                <a:ea typeface="Calibri" panose="020F0502020204030204" pitchFamily="34" charset="0"/>
              </a:rPr>
              <a:t>AlphaZero</a:t>
            </a:r>
            <a:r>
              <a:rPr lang="en-US" dirty="0">
                <a:effectLst/>
                <a:latin typeface="Calibri" panose="020F0502020204030204" pitchFamily="34" charset="0"/>
                <a:ea typeface="Calibri" panose="020F0502020204030204" pitchFamily="34" charset="0"/>
              </a:rPr>
              <a:t> parameters in comparison to DDQN </a:t>
            </a:r>
          </a:p>
          <a:p>
            <a:pPr marL="742950" lvl="1" indent="-285750" algn="l" rtl="0"/>
            <a:r>
              <a:rPr lang="en-US" dirty="0">
                <a:effectLst/>
                <a:latin typeface="Calibri" panose="020F0502020204030204" pitchFamily="34" charset="0"/>
                <a:ea typeface="Calibri" panose="020F0502020204030204" pitchFamily="34" charset="0"/>
              </a:rPr>
              <a:t>The insufficient number of episodes we ran to train </a:t>
            </a:r>
            <a:r>
              <a:rPr lang="en-US" dirty="0" err="1">
                <a:effectLst/>
                <a:latin typeface="Calibri" panose="020F0502020204030204" pitchFamily="34" charset="0"/>
                <a:ea typeface="Calibri" panose="020F0502020204030204" pitchFamily="34" charset="0"/>
              </a:rPr>
              <a:t>AlphaZero</a:t>
            </a:r>
            <a:r>
              <a:rPr lang="en-US" dirty="0">
                <a:effectLst/>
                <a:latin typeface="Calibri" panose="020F0502020204030204" pitchFamily="34" charset="0"/>
                <a:ea typeface="Calibri" panose="020F0502020204030204" pitchFamily="34" charset="0"/>
              </a:rPr>
              <a:t> due to slower training compared to DDQN (60 times slower)</a:t>
            </a:r>
          </a:p>
        </p:txBody>
      </p:sp>
    </p:spTree>
    <p:extLst>
      <p:ext uri="{BB962C8B-B14F-4D97-AF65-F5344CB8AC3E}">
        <p14:creationId xmlns:p14="http://schemas.microsoft.com/office/powerpoint/2010/main" val="411588014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C816B0-F929-4567-89EA-E4576377BADD}"/>
              </a:ext>
            </a:extLst>
          </p:cNvPr>
          <p:cNvSpPr>
            <a:spLocks noGrp="1"/>
          </p:cNvSpPr>
          <p:nvPr>
            <p:ph type="title"/>
          </p:nvPr>
        </p:nvSpPr>
        <p:spPr>
          <a:xfrm>
            <a:off x="1477590" y="591624"/>
            <a:ext cx="9905998" cy="1478570"/>
          </a:xfrm>
        </p:spPr>
        <p:txBody>
          <a:bodyPr/>
          <a:lstStyle/>
          <a:p>
            <a:r>
              <a:rPr lang="en-US" dirty="0"/>
              <a:t>Project summary</a:t>
            </a:r>
          </a:p>
        </p:txBody>
      </p:sp>
      <p:sp>
        <p:nvSpPr>
          <p:cNvPr id="7" name="Content Placeholder 6">
            <a:extLst>
              <a:ext uri="{FF2B5EF4-FFF2-40B4-BE49-F238E27FC236}">
                <a16:creationId xmlns:a16="http://schemas.microsoft.com/office/drawing/2014/main" id="{6667DE02-88B8-45D2-B300-8A67E23881B4}"/>
              </a:ext>
            </a:extLst>
          </p:cNvPr>
          <p:cNvSpPr>
            <a:spLocks noGrp="1"/>
          </p:cNvSpPr>
          <p:nvPr>
            <p:ph idx="1"/>
          </p:nvPr>
        </p:nvSpPr>
        <p:spPr>
          <a:xfrm>
            <a:off x="1143000" y="2020887"/>
            <a:ext cx="9905999" cy="3541714"/>
          </a:xfrm>
        </p:spPr>
        <p:txBody>
          <a:bodyPr>
            <a:normAutofit fontScale="92500"/>
          </a:bodyPr>
          <a:lstStyle/>
          <a:p>
            <a:pPr algn="l" rtl="0"/>
            <a:r>
              <a:rPr lang="en-US" sz="2400" dirty="0">
                <a:effectLst/>
                <a:latin typeface="Calibri" panose="020F0502020204030204" pitchFamily="34" charset="0"/>
                <a:ea typeface="Calibri" panose="020F0502020204030204" pitchFamily="34" charset="0"/>
              </a:rPr>
              <a:t>We built a suitable environment for training and evaluating learning agents</a:t>
            </a:r>
          </a:p>
          <a:p>
            <a:pPr algn="l" rtl="0"/>
            <a:r>
              <a:rPr lang="en-US" sz="2400" dirty="0">
                <a:effectLst/>
                <a:latin typeface="Calibri" panose="020F0502020204030204" pitchFamily="34" charset="0"/>
                <a:ea typeface="Calibri" panose="020F0502020204030204" pitchFamily="34" charset="0"/>
              </a:rPr>
              <a:t>We implemented the algorithms Double Deep Q-Learning, Monte-Carlo </a:t>
            </a:r>
            <a:r>
              <a:rPr lang="en-US" dirty="0">
                <a:latin typeface="Calibri" panose="020F0502020204030204" pitchFamily="34" charset="0"/>
                <a:ea typeface="Calibri" panose="020F0502020204030204" pitchFamily="34" charset="0"/>
              </a:rPr>
              <a:t>Tree Search and Alpha Zero to play the game of ‘Light against Zombies’</a:t>
            </a:r>
          </a:p>
          <a:p>
            <a:pPr algn="l" rtl="0"/>
            <a:r>
              <a:rPr lang="en-US" sz="2400" dirty="0">
                <a:effectLst/>
                <a:latin typeface="Calibri" panose="020F0502020204030204" pitchFamily="34" charset="0"/>
                <a:ea typeface="Calibri" panose="020F0502020204030204" pitchFamily="34" charset="0"/>
              </a:rPr>
              <a:t>We were able to reach convergence and competition with the learning algorithms</a:t>
            </a:r>
            <a:endParaRPr lang="he-IL" sz="2400" dirty="0">
              <a:effectLst/>
              <a:latin typeface="Calibri" panose="020F0502020204030204" pitchFamily="34" charset="0"/>
              <a:ea typeface="Calibri" panose="020F0502020204030204" pitchFamily="34" charset="0"/>
            </a:endParaRPr>
          </a:p>
          <a:p>
            <a:pPr algn="l" rtl="0"/>
            <a:r>
              <a:rPr lang="en-US" sz="2400" dirty="0">
                <a:effectLst/>
                <a:latin typeface="Calibri" panose="020F0502020204030204" pitchFamily="34" charset="0"/>
                <a:ea typeface="Calibri" panose="020F0502020204030204" pitchFamily="34" charset="0"/>
              </a:rPr>
              <a:t>Although the results we obtained are not intuitive, we are satisfied and completed the purpose of the project, since all the agents we implemented showed a positive and significant learning curves</a:t>
            </a:r>
            <a:endParaRPr lang="en-US" dirty="0"/>
          </a:p>
        </p:txBody>
      </p:sp>
    </p:spTree>
    <p:extLst>
      <p:ext uri="{BB962C8B-B14F-4D97-AF65-F5344CB8AC3E}">
        <p14:creationId xmlns:p14="http://schemas.microsoft.com/office/powerpoint/2010/main" val="3586195505"/>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8FF-1B35-4844-9387-0644AD970306}"/>
              </a:ext>
            </a:extLst>
          </p:cNvPr>
          <p:cNvSpPr>
            <a:spLocks noGrp="1"/>
          </p:cNvSpPr>
          <p:nvPr>
            <p:ph type="title"/>
          </p:nvPr>
        </p:nvSpPr>
        <p:spPr>
          <a:xfrm>
            <a:off x="1141413" y="410089"/>
            <a:ext cx="9905998" cy="1478570"/>
          </a:xfrm>
        </p:spPr>
        <p:txBody>
          <a:bodyPr/>
          <a:lstStyle/>
          <a:p>
            <a:r>
              <a:rPr lang="en-US" dirty="0"/>
              <a:t>Next steps – further research</a:t>
            </a:r>
            <a:endParaRPr lang="he-IL" dirty="0"/>
          </a:p>
        </p:txBody>
      </p:sp>
      <p:sp>
        <p:nvSpPr>
          <p:cNvPr id="3" name="Content Placeholder 2">
            <a:extLst>
              <a:ext uri="{FF2B5EF4-FFF2-40B4-BE49-F238E27FC236}">
                <a16:creationId xmlns:a16="http://schemas.microsoft.com/office/drawing/2014/main" id="{7F56F910-2562-4DB5-A349-442EDEAAFA56}"/>
              </a:ext>
            </a:extLst>
          </p:cNvPr>
          <p:cNvSpPr>
            <a:spLocks noGrp="1"/>
          </p:cNvSpPr>
          <p:nvPr>
            <p:ph idx="1"/>
          </p:nvPr>
        </p:nvSpPr>
        <p:spPr>
          <a:xfrm>
            <a:off x="1141413" y="1888659"/>
            <a:ext cx="10113775" cy="4357500"/>
          </a:xfrm>
        </p:spPr>
        <p:txBody>
          <a:bodyPr>
            <a:normAutofit/>
          </a:bodyPr>
          <a:lstStyle/>
          <a:p>
            <a:pPr algn="l" rtl="0"/>
            <a:r>
              <a:rPr lang="en-US" dirty="0"/>
              <a:t>Broad parameter tuning would produce improved results:</a:t>
            </a:r>
          </a:p>
          <a:p>
            <a:pPr lvl="1" algn="l" rtl="0"/>
            <a:r>
              <a:rPr lang="en-US" dirty="0"/>
              <a:t>Examine different network architectures for DDQN and </a:t>
            </a:r>
            <a:r>
              <a:rPr lang="en-US" dirty="0" err="1"/>
              <a:t>AlphaZero</a:t>
            </a:r>
            <a:endParaRPr lang="en-US" dirty="0"/>
          </a:p>
          <a:p>
            <a:pPr lvl="1" algn="l" rtl="0"/>
            <a:r>
              <a:rPr lang="en-US" dirty="0"/>
              <a:t>Hyper parameter tuning of each algorithm parameters</a:t>
            </a:r>
          </a:p>
          <a:p>
            <a:pPr algn="l" rtl="0"/>
            <a:r>
              <a:rPr lang="en-US" sz="2400" dirty="0">
                <a:effectLst/>
                <a:latin typeface="Calibri" panose="020F0502020204030204" pitchFamily="34" charset="0"/>
                <a:ea typeface="Calibri" panose="020F0502020204030204" pitchFamily="34" charset="0"/>
              </a:rPr>
              <a:t>Parallel and cost-effective implementation of the Monte-Carlo-Tree-Search algorithm</a:t>
            </a:r>
          </a:p>
          <a:p>
            <a:pPr lvl="1" algn="l" rtl="0"/>
            <a:r>
              <a:rPr lang="en-US" dirty="0">
                <a:effectLst/>
                <a:latin typeface="Calibri" panose="020F0502020204030204" pitchFamily="34" charset="0"/>
                <a:ea typeface="Calibri" panose="020F0502020204030204" pitchFamily="34" charset="0"/>
              </a:rPr>
              <a:t>Provides comparability to other learning algorithms (At evaluation and competition)</a:t>
            </a:r>
          </a:p>
          <a:p>
            <a:pPr lvl="1" algn="l" rtl="0"/>
            <a:r>
              <a:rPr lang="en-US" dirty="0">
                <a:latin typeface="Calibri" panose="020F0502020204030204" pitchFamily="34" charset="0"/>
              </a:rPr>
              <a:t>Faster learning of </a:t>
            </a:r>
            <a:r>
              <a:rPr lang="en-US" dirty="0" err="1">
                <a:latin typeface="Calibri" panose="020F0502020204030204" pitchFamily="34" charset="0"/>
              </a:rPr>
              <a:t>AlphaZero</a:t>
            </a:r>
            <a:r>
              <a:rPr lang="en-US" dirty="0">
                <a:latin typeface="Calibri" panose="020F0502020204030204" pitchFamily="34" charset="0"/>
              </a:rPr>
              <a:t> agent – more episodes would have led to improved results</a:t>
            </a:r>
            <a:endParaRPr lang="en-US" dirty="0"/>
          </a:p>
        </p:txBody>
      </p:sp>
    </p:spTree>
    <p:extLst>
      <p:ext uri="{BB962C8B-B14F-4D97-AF65-F5344CB8AC3E}">
        <p14:creationId xmlns:p14="http://schemas.microsoft.com/office/powerpoint/2010/main" val="1013087534"/>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BC901-2B4D-472B-AA6D-8559BE5287CE}"/>
              </a:ext>
            </a:extLst>
          </p:cNvPr>
          <p:cNvSpPr>
            <a:spLocks noGrp="1"/>
          </p:cNvSpPr>
          <p:nvPr>
            <p:ph idx="1"/>
          </p:nvPr>
        </p:nvSpPr>
        <p:spPr>
          <a:xfrm>
            <a:off x="1143000" y="1219199"/>
            <a:ext cx="9905999" cy="3541714"/>
          </a:xfrm>
        </p:spPr>
        <p:txBody>
          <a:bodyPr>
            <a:normAutofit/>
          </a:bodyPr>
          <a:lstStyle/>
          <a:p>
            <a:pPr marL="0" indent="0" algn="ctr" rtl="0">
              <a:buNone/>
            </a:pPr>
            <a:r>
              <a:rPr lang="en-US" sz="6000" dirty="0"/>
              <a:t>Thanks!</a:t>
            </a:r>
          </a:p>
          <a:p>
            <a:pPr marL="0" indent="0" algn="ctr" rtl="0">
              <a:buNone/>
            </a:pPr>
            <a:r>
              <a:rPr lang="en-US" sz="6000" dirty="0"/>
              <a:t>Any Questions?</a:t>
            </a:r>
            <a:endParaRPr lang="he-IL" sz="6000" dirty="0"/>
          </a:p>
        </p:txBody>
      </p:sp>
      <p:pic>
        <p:nvPicPr>
          <p:cNvPr id="5" name="Picture 4">
            <a:extLst>
              <a:ext uri="{FF2B5EF4-FFF2-40B4-BE49-F238E27FC236}">
                <a16:creationId xmlns:a16="http://schemas.microsoft.com/office/drawing/2014/main" id="{70919A8F-6D08-467A-82B9-5839F88F0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9" y="3867944"/>
            <a:ext cx="2933700" cy="2933700"/>
          </a:xfrm>
          <a:prstGeom prst="rect">
            <a:avLst/>
          </a:prstGeom>
        </p:spPr>
      </p:pic>
    </p:spTree>
    <p:extLst>
      <p:ext uri="{BB962C8B-B14F-4D97-AF65-F5344CB8AC3E}">
        <p14:creationId xmlns:p14="http://schemas.microsoft.com/office/powerpoint/2010/main" val="32686902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7EAE-94BC-4F48-903E-BF41D94158E3}"/>
              </a:ext>
            </a:extLst>
          </p:cNvPr>
          <p:cNvSpPr>
            <a:spLocks noGrp="1"/>
          </p:cNvSpPr>
          <p:nvPr>
            <p:ph type="title"/>
          </p:nvPr>
        </p:nvSpPr>
        <p:spPr/>
        <p:txBody>
          <a:bodyPr/>
          <a:lstStyle/>
          <a:p>
            <a:r>
              <a:rPr lang="en-US" dirty="0"/>
              <a:t>Light Against zombies</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C60339-C1C0-4F9D-953D-9CEC6DCD930C}"/>
                  </a:ext>
                </a:extLst>
              </p:cNvPr>
              <p:cNvSpPr>
                <a:spLocks noGrp="1"/>
              </p:cNvSpPr>
              <p:nvPr>
                <p:ph idx="1"/>
              </p:nvPr>
            </p:nvSpPr>
            <p:spPr>
              <a:xfrm>
                <a:off x="1141413" y="1850200"/>
                <a:ext cx="9675939" cy="3482938"/>
              </a:xfrm>
            </p:spPr>
            <p:txBody>
              <a:bodyPr>
                <a:normAutofit/>
              </a:bodyPr>
              <a:lstStyle/>
              <a:p>
                <a:pPr algn="l" rtl="0"/>
                <a:r>
                  <a:rPr lang="en-US" dirty="0"/>
                  <a:t>Board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r>
                  <a:rPr lang="en-US" dirty="0"/>
                  <a:t> cells</a:t>
                </a:r>
              </a:p>
              <a:p>
                <a:pPr algn="l" rtl="0"/>
                <a:r>
                  <a:rPr lang="en-US" dirty="0"/>
                  <a:t>Action space</a:t>
                </a:r>
              </a:p>
              <a:p>
                <a:pPr lvl="1" algn="l" rtl="0"/>
                <a:r>
                  <a:rPr lang="en-US" dirty="0"/>
                  <a:t>Zombie Player – starting position* for a new zombie, total of </a:t>
                </a:r>
                <a14:m>
                  <m:oMath xmlns:m="http://schemas.openxmlformats.org/officeDocument/2006/math">
                    <m:r>
                      <a:rPr lang="en-US" i="1" dirty="0" smtClean="0">
                        <a:latin typeface="Cambria Math" panose="02040503050406030204" pitchFamily="18" charset="0"/>
                      </a:rPr>
                      <m:t>𝑁</m:t>
                    </m:r>
                  </m:oMath>
                </a14:m>
                <a:r>
                  <a:rPr lang="en-US" dirty="0"/>
                  <a:t> possible actions</a:t>
                </a:r>
              </a:p>
              <a:p>
                <a:pPr lvl="1" algn="l" rtl="0"/>
                <a:r>
                  <a:rPr lang="en-US" dirty="0"/>
                  <a:t>Light Player - light position on the board, total of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𝑁</m:t>
                    </m:r>
                  </m:oMath>
                </a14:m>
                <a:r>
                  <a:rPr lang="en-US" dirty="0"/>
                  <a:t> possible actions</a:t>
                </a:r>
              </a:p>
              <a:p>
                <a:pPr algn="l" rtl="0"/>
                <a:r>
                  <a:rPr lang="en-US" dirty="0"/>
                  <a:t>State space</a:t>
                </a:r>
              </a:p>
              <a:p>
                <a:pPr lvl="1" algn="l" rtl="0"/>
                <a:r>
                  <a:rPr lang="en-US" dirty="0"/>
                  <a:t>Zombie Player - zombies’ positions </a:t>
                </a:r>
              </a:p>
              <a:p>
                <a:pPr lvl="1" algn="l" rtl="0"/>
                <a:r>
                  <a:rPr lang="en-US" dirty="0"/>
                  <a:t>Light Player - zombies’ positions and hit points</a:t>
                </a:r>
              </a:p>
            </p:txBody>
          </p:sp>
        </mc:Choice>
        <mc:Fallback>
          <p:sp>
            <p:nvSpPr>
              <p:cNvPr id="3" name="Content Placeholder 2">
                <a:extLst>
                  <a:ext uri="{FF2B5EF4-FFF2-40B4-BE49-F238E27FC236}">
                    <a16:creationId xmlns:a16="http://schemas.microsoft.com/office/drawing/2014/main" id="{08C60339-C1C0-4F9D-953D-9CEC6DCD930C}"/>
                  </a:ext>
                </a:extLst>
              </p:cNvPr>
              <p:cNvSpPr>
                <a:spLocks noGrp="1" noRot="1" noChangeAspect="1" noMove="1" noResize="1" noEditPoints="1" noAdjustHandles="1" noChangeArrowheads="1" noChangeShapeType="1" noTextEdit="1"/>
              </p:cNvSpPr>
              <p:nvPr>
                <p:ph idx="1"/>
              </p:nvPr>
            </p:nvSpPr>
            <p:spPr>
              <a:xfrm>
                <a:off x="1141413" y="1850200"/>
                <a:ext cx="9675939" cy="3482938"/>
              </a:xfrm>
              <a:blipFill>
                <a:blip r:embed="rId4"/>
                <a:stretch>
                  <a:fillRect l="-1259" t="-2452" b="-175"/>
                </a:stretch>
              </a:blipFill>
            </p:spPr>
            <p:txBody>
              <a:bodyPr/>
              <a:lstStyle/>
              <a:p>
                <a:r>
                  <a:rPr lang="en-US">
                    <a:noFill/>
                  </a:rPr>
                  <a:t> </a:t>
                </a:r>
              </a:p>
            </p:txBody>
          </p:sp>
        </mc:Fallback>
      </mc:AlternateContent>
      <p:sp>
        <p:nvSpPr>
          <p:cNvPr id="5" name="Footer Placeholder 3">
            <a:extLst>
              <a:ext uri="{FF2B5EF4-FFF2-40B4-BE49-F238E27FC236}">
                <a16:creationId xmlns:a16="http://schemas.microsoft.com/office/drawing/2014/main" id="{E3D9678C-F0A3-407A-A9AC-5D63459DDE6B}"/>
              </a:ext>
            </a:extLst>
          </p:cNvPr>
          <p:cNvSpPr>
            <a:spLocks noGrp="1"/>
          </p:cNvSpPr>
          <p:nvPr>
            <p:ph type="ftr" sz="quarter" idx="11"/>
          </p:nvPr>
        </p:nvSpPr>
        <p:spPr>
          <a:xfrm>
            <a:off x="1141411" y="5883275"/>
            <a:ext cx="7096815" cy="365125"/>
          </a:xfrm>
        </p:spPr>
        <p:txBody>
          <a:bodyPr/>
          <a:lstStyle/>
          <a:p>
            <a:r>
              <a:rPr lang="en-US" dirty="0"/>
              <a:t>* - The green line at the left of the frame Represents the possible starting points of the zombies</a:t>
            </a:r>
            <a:endParaRPr lang="he-IL" dirty="0"/>
          </a:p>
        </p:txBody>
      </p:sp>
      <p:pic>
        <p:nvPicPr>
          <p:cNvPr id="4" name="Picture 3">
            <a:extLst>
              <a:ext uri="{FF2B5EF4-FFF2-40B4-BE49-F238E27FC236}">
                <a16:creationId xmlns:a16="http://schemas.microsoft.com/office/drawing/2014/main" id="{6693C0B9-6821-42B5-992D-5D0B545826AE}"/>
              </a:ext>
            </a:extLst>
          </p:cNvPr>
          <p:cNvPicPr>
            <a:picLocks noChangeAspect="1"/>
          </p:cNvPicPr>
          <p:nvPr/>
        </p:nvPicPr>
        <p:blipFill>
          <a:blip r:embed="rId5"/>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217548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75B3-2756-4B94-B335-7545BFC190EE}"/>
              </a:ext>
            </a:extLst>
          </p:cNvPr>
          <p:cNvSpPr>
            <a:spLocks noGrp="1"/>
          </p:cNvSpPr>
          <p:nvPr>
            <p:ph type="title"/>
          </p:nvPr>
        </p:nvSpPr>
        <p:spPr>
          <a:xfrm>
            <a:off x="994764" y="662459"/>
            <a:ext cx="9905998" cy="1478570"/>
          </a:xfrm>
        </p:spPr>
        <p:txBody>
          <a:bodyPr/>
          <a:lstStyle/>
          <a:p>
            <a:r>
              <a:rPr lang="en-US" dirty="0"/>
              <a:t>Environment characteristics</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6B9FD-41A1-432E-A494-37C9A81A24FE}"/>
                  </a:ext>
                </a:extLst>
              </p:cNvPr>
              <p:cNvSpPr>
                <a:spLocks noGrp="1"/>
              </p:cNvSpPr>
              <p:nvPr>
                <p:ph idx="1"/>
              </p:nvPr>
            </p:nvSpPr>
            <p:spPr>
              <a:xfrm>
                <a:off x="705971" y="2187764"/>
                <a:ext cx="8834717" cy="4154042"/>
              </a:xfrm>
            </p:spPr>
            <p:txBody>
              <a:bodyPr>
                <a:normAutofit/>
              </a:bodyPr>
              <a:lstStyle/>
              <a:p>
                <a:pPr algn="l" rtl="0"/>
                <a:r>
                  <a:rPr lang="en-US" dirty="0"/>
                  <a:t>Reward function</a:t>
                </a:r>
              </a:p>
              <a:p>
                <a:pPr lvl="1" algn="l" rtl="0"/>
                <a:r>
                  <a:rPr lang="en-US" dirty="0"/>
                  <a:t>Opposite reward</a:t>
                </a:r>
              </a:p>
              <a:p>
                <a:pPr lvl="1" algn="l" rtl="0"/>
                <a:r>
                  <a:rPr lang="en-US" dirty="0"/>
                  <a:t>Zombies that go over the right boundary, provide reward of 0 or 1 and disappear</a:t>
                </a:r>
                <a:endParaRPr lang="he-IL" dirty="0"/>
              </a:p>
              <a:p>
                <a:pPr lvl="1" algn="l" rtl="0"/>
                <a:r>
                  <a:rPr lang="en-US" dirty="0"/>
                  <a:t>The reward is calculated based on the number of hits: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Calibri" panose="020F0502020204030204" pitchFamily="34" charset="0"/>
                      </a:rPr>
                      <m:t>𝑈</m:t>
                    </m:r>
                    <m:r>
                      <a:rPr lang="en-US" sz="1800" i="1" smtClean="0">
                        <a:effectLst/>
                        <a:latin typeface="Cambria Math" panose="02040503050406030204" pitchFamily="18" charset="0"/>
                        <a:ea typeface="Calibri" panose="020F0502020204030204" pitchFamily="34" charset="0"/>
                        <a:cs typeface="Calibri" panose="020F0502020204030204" pitchFamily="34" charset="0"/>
                      </a:rPr>
                      <m:t>=</m:t>
                    </m:r>
                    <m:rad>
                      <m:radPr>
                        <m:ctrlPr>
                          <a:rPr lang="en-US" i="1">
                            <a:effectLst/>
                            <a:latin typeface="Cambria Math" panose="02040503050406030204" pitchFamily="18" charset="0"/>
                          </a:rPr>
                        </m:ctrlPr>
                      </m:radPr>
                      <m:deg>
                        <m:r>
                          <a:rPr lang="en-US" sz="1800" i="1">
                            <a:effectLst/>
                            <a:latin typeface="Cambria Math" panose="02040503050406030204" pitchFamily="18" charset="0"/>
                            <a:ea typeface="Calibri" panose="020F0502020204030204" pitchFamily="34" charset="0"/>
                            <a:cs typeface="Calibri" panose="020F0502020204030204" pitchFamily="34" charset="0"/>
                          </a:rPr>
                          <m:t>3</m:t>
                        </m:r>
                      </m:deg>
                      <m:e>
                        <m:r>
                          <a:rPr lang="en-US" sz="1800" i="1">
                            <a:effectLst/>
                            <a:latin typeface="Cambria Math" panose="02040503050406030204" pitchFamily="18" charset="0"/>
                            <a:ea typeface="Calibri" panose="020F0502020204030204" pitchFamily="34" charset="0"/>
                            <a:cs typeface="Calibri" panose="020F0502020204030204" pitchFamily="34" charset="0"/>
                          </a:rPr>
                          <m:t>h</m:t>
                        </m:r>
                        <m:r>
                          <a:rPr lang="en-US" sz="1800" i="1">
                            <a:effectLst/>
                            <a:latin typeface="Cambria Math" panose="02040503050406030204" pitchFamily="18" charset="0"/>
                            <a:ea typeface="Calibri" panose="020F0502020204030204" pitchFamily="34" charset="0"/>
                            <a:cs typeface="Calibri" panose="020F0502020204030204" pitchFamily="34" charset="0"/>
                          </a:rPr>
                          <m:t>𝑖𝑡</m:t>
                        </m:r>
                        <m:r>
                          <a:rPr lang="en-US" sz="1800" i="1">
                            <a:effectLst/>
                            <a:latin typeface="Cambria Math" panose="02040503050406030204" pitchFamily="18" charset="0"/>
                            <a:ea typeface="Calibri" panose="020F0502020204030204" pitchFamily="34" charset="0"/>
                            <a:cs typeface="Calibri" panose="020F0502020204030204" pitchFamily="34" charset="0"/>
                          </a:rPr>
                          <m:t>_</m:t>
                        </m:r>
                        <m:r>
                          <a:rPr lang="en-US" sz="1800" i="1">
                            <a:effectLst/>
                            <a:latin typeface="Cambria Math" panose="02040503050406030204" pitchFamily="18" charset="0"/>
                            <a:ea typeface="Calibri" panose="020F0502020204030204" pitchFamily="34" charset="0"/>
                            <a:cs typeface="Calibri" panose="020F0502020204030204" pitchFamily="34" charset="0"/>
                          </a:rPr>
                          <m:t>𝑝𝑜𝑖𝑛𝑡𝑠</m:t>
                        </m:r>
                      </m:e>
                    </m:rad>
                  </m:oMath>
                </a14:m>
                <a:endParaRPr lang="en-US" sz="1800" dirty="0">
                  <a:effectLst/>
                  <a:ea typeface="Calibri" panose="020F0502020204030204" pitchFamily="34" charset="0"/>
                  <a:cs typeface="Calibri" panose="020F0502020204030204" pitchFamily="34" charset="0"/>
                </a:endParaRPr>
              </a:p>
              <a:p>
                <a:pPr lvl="1" algn="l" rtl="0"/>
                <a:r>
                  <a:rPr lang="en-US" dirty="0"/>
                  <a:t>Values greater than 1 mean that the zombie is destroyed thus provides no reward</a:t>
                </a:r>
              </a:p>
              <a:p>
                <a:pPr lvl="1" algn="l" rtl="0"/>
                <a:r>
                  <a:rPr lang="en-US" dirty="0"/>
                  <a:t>For the rest of the zombies (values in range </a:t>
                </a:r>
                <a14:m>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1</m:t>
                        </m:r>
                      </m:e>
                    </m:d>
                  </m:oMath>
                </a14:m>
                <a:r>
                  <a:rPr lang="en-US" dirty="0"/>
                  <a:t>) we decide whether they are killed based on the Bernoulli distribution with parameter </a:t>
                </a:r>
                <a14:m>
                  <m:oMath xmlns:m="http://schemas.openxmlformats.org/officeDocument/2006/math">
                    <m:r>
                      <a:rPr lang="en-US" i="1" dirty="0" smtClean="0">
                        <a:latin typeface="Cambria Math" panose="02040503050406030204" pitchFamily="18" charset="0"/>
                      </a:rPr>
                      <m:t>𝑈</m:t>
                    </m:r>
                  </m:oMath>
                </a14:m>
                <a:endParaRPr lang="en-US" dirty="0"/>
              </a:p>
              <a:p>
                <a:pPr algn="l" rtl="0"/>
                <a:endParaRPr lang="en-US" dirty="0"/>
              </a:p>
            </p:txBody>
          </p:sp>
        </mc:Choice>
        <mc:Fallback>
          <p:sp>
            <p:nvSpPr>
              <p:cNvPr id="3" name="Content Placeholder 2">
                <a:extLst>
                  <a:ext uri="{FF2B5EF4-FFF2-40B4-BE49-F238E27FC236}">
                    <a16:creationId xmlns:a16="http://schemas.microsoft.com/office/drawing/2014/main" id="{2016B9FD-41A1-432E-A494-37C9A81A24FE}"/>
                  </a:ext>
                </a:extLst>
              </p:cNvPr>
              <p:cNvSpPr>
                <a:spLocks noGrp="1" noRot="1" noChangeAspect="1" noMove="1" noResize="1" noEditPoints="1" noAdjustHandles="1" noChangeArrowheads="1" noChangeShapeType="1" noTextEdit="1"/>
              </p:cNvSpPr>
              <p:nvPr>
                <p:ph idx="1"/>
              </p:nvPr>
            </p:nvSpPr>
            <p:spPr>
              <a:xfrm>
                <a:off x="705971" y="2187764"/>
                <a:ext cx="8834717" cy="4154042"/>
              </a:xfrm>
              <a:blipFill>
                <a:blip r:embed="rId3"/>
                <a:stretch>
                  <a:fillRect l="-1449" t="-2056" r="-6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FEBBF9A-97BE-44DD-BBC2-91C0BD6602FB}"/>
              </a:ext>
            </a:extLst>
          </p:cNvPr>
          <p:cNvPicPr>
            <a:picLocks noChangeAspect="1"/>
          </p:cNvPicPr>
          <p:nvPr/>
        </p:nvPicPr>
        <p:blipFill>
          <a:blip r:embed="rId4"/>
          <a:stretch>
            <a:fillRect/>
          </a:stretch>
        </p:blipFill>
        <p:spPr>
          <a:xfrm>
            <a:off x="8163464" y="259662"/>
            <a:ext cx="3674852" cy="1837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640025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23805</TotalTime>
  <Words>3840</Words>
  <Application>Microsoft Office PowerPoint</Application>
  <PresentationFormat>Widescreen</PresentationFormat>
  <Paragraphs>808</Paragraphs>
  <Slides>78</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Cambria Math</vt:lpstr>
      <vt:lpstr>charter</vt:lpstr>
      <vt:lpstr>Times New Roman</vt:lpstr>
      <vt:lpstr>Tw Cen MT</vt:lpstr>
      <vt:lpstr>Circuit</vt:lpstr>
      <vt:lpstr>Final Report</vt:lpstr>
      <vt:lpstr>Table of contents</vt:lpstr>
      <vt:lpstr>Research goal</vt:lpstr>
      <vt:lpstr>The Game -  light against zombies</vt:lpstr>
      <vt:lpstr>Example – 1st frame</vt:lpstr>
      <vt:lpstr>Example – second frame of the game</vt:lpstr>
      <vt:lpstr>Example – third frame of the game</vt:lpstr>
      <vt:lpstr>Light Against zombies</vt:lpstr>
      <vt:lpstr>Environment characteristics</vt:lpstr>
      <vt:lpstr>Example – 1st frame</vt:lpstr>
      <vt:lpstr>Example – second frame of the game</vt:lpstr>
      <vt:lpstr>Example – third frame of the game</vt:lpstr>
      <vt:lpstr>Example – forth frame of the game</vt:lpstr>
      <vt:lpstr>Example – fifth frame of the game</vt:lpstr>
      <vt:lpstr>Example – sixth frame of the game</vt:lpstr>
      <vt:lpstr>Example – 7th frame</vt:lpstr>
      <vt:lpstr>Example – 8th frame</vt:lpstr>
      <vt:lpstr>Example – 9th frame</vt:lpstr>
      <vt:lpstr>Example – 10th frame</vt:lpstr>
      <vt:lpstr>Example – 11th frame</vt:lpstr>
      <vt:lpstr>Example – 12th frame</vt:lpstr>
      <vt:lpstr>Example – 13th frame</vt:lpstr>
      <vt:lpstr>Game-play demonstration</vt:lpstr>
      <vt:lpstr>Framework implementation</vt:lpstr>
      <vt:lpstr>running the framework</vt:lpstr>
      <vt:lpstr>PowerPoint Presentation</vt:lpstr>
      <vt:lpstr>running the framework - summary</vt:lpstr>
      <vt:lpstr>Games and agents</vt:lpstr>
      <vt:lpstr>Simple Agents elaboration</vt:lpstr>
      <vt:lpstr>Learning Agents Evaluation</vt:lpstr>
      <vt:lpstr>Double deep q-learning agent</vt:lpstr>
      <vt:lpstr>PowerPoint Presentation</vt:lpstr>
      <vt:lpstr>Game config</vt:lpstr>
      <vt:lpstr>game scenarios</vt:lpstr>
      <vt:lpstr>Double deep q-learning evaluation process</vt:lpstr>
      <vt:lpstr>Example of a single evaluation</vt:lpstr>
      <vt:lpstr>Example of a single evaluation</vt:lpstr>
      <vt:lpstr>DDQN as the zombie player</vt:lpstr>
      <vt:lpstr>choosing optimal parameters</vt:lpstr>
      <vt:lpstr>choosing optimal parameters</vt:lpstr>
      <vt:lpstr>PowerPoint Presentation</vt:lpstr>
      <vt:lpstr>Results Discussion</vt:lpstr>
      <vt:lpstr>Results Discussion</vt:lpstr>
      <vt:lpstr>DDQN plays zombie - Best configurations*</vt:lpstr>
      <vt:lpstr>PowerPoint Presentation</vt:lpstr>
      <vt:lpstr>DDQN as the light player</vt:lpstr>
      <vt:lpstr>DDQN agent vs. Single action agent</vt:lpstr>
      <vt:lpstr>DDQN vs. all – board of 10x10</vt:lpstr>
      <vt:lpstr>PowerPoint Presentation</vt:lpstr>
      <vt:lpstr>Results Discussion</vt:lpstr>
      <vt:lpstr>DDQN plays light - Best configurations</vt:lpstr>
      <vt:lpstr>PowerPoint Presentation</vt:lpstr>
      <vt:lpstr>Monte Carlo tree search (MCTS)</vt:lpstr>
      <vt:lpstr>PowerPoint Presentation</vt:lpstr>
      <vt:lpstr>PowerPoint Presentation</vt:lpstr>
      <vt:lpstr>alpha zero - training</vt:lpstr>
      <vt:lpstr>Alpha zero – our network</vt:lpstr>
      <vt:lpstr>Alpha Zero as the Zombie player</vt:lpstr>
      <vt:lpstr>game scenarios</vt:lpstr>
      <vt:lpstr>PowerPoint Presentation</vt:lpstr>
      <vt:lpstr>Alpha zero – results discussion</vt:lpstr>
      <vt:lpstr>Alpha zero plays zombie - Best configurations*</vt:lpstr>
      <vt:lpstr>PowerPoint Presentation</vt:lpstr>
      <vt:lpstr>Alpha zero as the light player</vt:lpstr>
      <vt:lpstr>PowerPoint Presentation</vt:lpstr>
      <vt:lpstr>Alpha zero – results discussion</vt:lpstr>
      <vt:lpstr>Alpha zero plays zombie - Best configurations*</vt:lpstr>
      <vt:lpstr>PowerPoint Presentation</vt:lpstr>
      <vt:lpstr>alpha-zero and DDQN Competition</vt:lpstr>
      <vt:lpstr>Towards Competing alpha-zero vs. DDQN</vt:lpstr>
      <vt:lpstr>PowerPoint Presentation</vt:lpstr>
      <vt:lpstr>Constructing the composite agent</vt:lpstr>
      <vt:lpstr>the composite agent</vt:lpstr>
      <vt:lpstr>the composite agent – final evaluation</vt:lpstr>
      <vt:lpstr>PowerPoint Presentation</vt:lpstr>
      <vt:lpstr>Project summary</vt:lpstr>
      <vt:lpstr>Next steps – further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 Final Results</dc:title>
  <dc:creator>Eliav Shalelashvili</dc:creator>
  <cp:lastModifiedBy>Eliav Shalelashvili</cp:lastModifiedBy>
  <cp:revision>155</cp:revision>
  <dcterms:created xsi:type="dcterms:W3CDTF">2021-02-07T15:00:37Z</dcterms:created>
  <dcterms:modified xsi:type="dcterms:W3CDTF">2021-11-02T19:27:23Z</dcterms:modified>
</cp:coreProperties>
</file>